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3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0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9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5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1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2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66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D202-889A-4292-A163-C859B76DE0AD}" type="datetimeFigureOut">
              <a:rPr lang="fr-FR" smtClean="0"/>
              <a:pPr/>
              <a:t>29/04/2018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746B-626E-43B2-9CB0-ACBF19201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ecoledesjuliettes.eklablog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emf"/><Relationship Id="rId10" Type="http://schemas.openxmlformats.org/officeDocument/2006/relationships/hyperlink" Target="https://ipotame.blogspot.fr/2012/12/ce1-jeu-nombres-2-chiffres-devinettes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://www.ecoledecrevette.fr/cache-cache-des-sons-a127724212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ecoledecrevette.fr/jeu-du-qui-est-ce-en-autonomie-a129270988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hyperlink" Target="https://cpdesanleane.blogspot.fr/2016/07/edl-rituel-danalyse-de-la-phrase.html" TargetMode="External"/><Relationship Id="rId9" Type="http://schemas.openxmlformats.org/officeDocument/2006/relationships/hyperlink" Target="http://www.ecoledecrevette.fr/jeu-de-pinces-sur-les-sons-a114881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4A8F37A-D64C-4424-9540-1308BC41A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2199"/>
              </p:ext>
            </p:extLst>
          </p:nvPr>
        </p:nvGraphicFramePr>
        <p:xfrm>
          <a:off x="45720" y="4303555"/>
          <a:ext cx="6766560" cy="476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1111533725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50128434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4061858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Je sais mesurer une masse.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distingue les polygones.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connais les tables x2, x3, x4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2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4157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sais écrire en chiffres et en lettres un nombre.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sais lire un nombre de diverses manières.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sais composer / décomposer un nombre.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04949"/>
                  </a:ext>
                </a:extLst>
              </a:tr>
            </a:tbl>
          </a:graphicData>
        </a:graphic>
      </p:graphicFrame>
      <p:sp>
        <p:nvSpPr>
          <p:cNvPr id="94" name="ZoneTexte 93">
            <a:extLst>
              <a:ext uri="{FF2B5EF4-FFF2-40B4-BE49-F238E27FC236}">
                <a16:creationId xmlns:a16="http://schemas.microsoft.com/office/drawing/2014/main" id="{003CB64F-5F28-4ECA-89BB-F126E269CFAF}"/>
              </a:ext>
            </a:extLst>
          </p:cNvPr>
          <p:cNvSpPr txBox="1"/>
          <p:nvPr/>
        </p:nvSpPr>
        <p:spPr>
          <a:xfrm>
            <a:off x="0" y="2929447"/>
            <a:ext cx="685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DJB Shape Up Stars" panose="02000500000000000000" pitchFamily="2" charset="0"/>
              </a:rPr>
              <a:t> </a:t>
            </a:r>
            <a:r>
              <a:rPr lang="fr-FR" sz="5400" b="1" dirty="0">
                <a:latin typeface="KG Defying Gravity" panose="02000000000000000000" pitchFamily="2" charset="0"/>
              </a:rPr>
              <a:t>MATHEMATIQUES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E6E40CC4-4D1F-45E3-83E1-D695EB29DA87}"/>
              </a:ext>
            </a:extLst>
          </p:cNvPr>
          <p:cNvSpPr txBox="1"/>
          <p:nvPr/>
        </p:nvSpPr>
        <p:spPr>
          <a:xfrm>
            <a:off x="0" y="0"/>
            <a:ext cx="685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spc="300" dirty="0">
                <a:latin typeface="Hanging Letters" panose="02000500000000000000" pitchFamily="2" charset="0"/>
              </a:rPr>
              <a:t> </a:t>
            </a:r>
            <a:r>
              <a:rPr lang="fr-FR" sz="8000" b="1" spc="300" dirty="0">
                <a:latin typeface="Hanging Letters" panose="02000500000000000000" pitchFamily="2" charset="0"/>
              </a:rPr>
              <a:t>ATELIERS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11690B-BE1C-4DBA-BEF5-610B82B6890F}"/>
              </a:ext>
            </a:extLst>
          </p:cNvPr>
          <p:cNvSpPr txBox="1"/>
          <p:nvPr/>
        </p:nvSpPr>
        <p:spPr>
          <a:xfrm>
            <a:off x="5789" y="998440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Période  </a:t>
            </a:r>
            <a:r>
              <a:rPr lang="fr-FR" sz="7000" dirty="0">
                <a:latin typeface="Mrs Chocolat" pitchFamily="2" charset="0"/>
                <a:ea typeface="Always In My Heart" panose="02000603000000000000" pitchFamily="2" charset="0"/>
              </a:rPr>
              <a:t>5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CC11284-E0C8-435E-8B60-A24CCC0BC702}"/>
              </a:ext>
            </a:extLst>
          </p:cNvPr>
          <p:cNvSpPr/>
          <p:nvPr/>
        </p:nvSpPr>
        <p:spPr>
          <a:xfrm rot="16200000">
            <a:off x="-942007" y="1224724"/>
            <a:ext cx="2707476" cy="5866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5B9DBB-769B-4A6F-A885-0845DB7360C8}"/>
              </a:ext>
            </a:extLst>
          </p:cNvPr>
          <p:cNvSpPr txBox="1"/>
          <p:nvPr/>
        </p:nvSpPr>
        <p:spPr>
          <a:xfrm>
            <a:off x="45720" y="1838692"/>
            <a:ext cx="683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Du </a:t>
            </a:r>
            <a:r>
              <a:rPr lang="fr-FR" sz="3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2 mai 2018 </a:t>
            </a:r>
            <a:r>
              <a:rPr lang="fr-FR" sz="2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au  </a:t>
            </a:r>
            <a:r>
              <a:rPr lang="fr-FR" sz="3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25 mai 2018</a:t>
            </a:r>
          </a:p>
          <a:p>
            <a:pPr algn="ctr"/>
            <a:endParaRPr lang="fr-F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lways In My Heart" panose="02000603000000000000" pitchFamily="2" charset="0"/>
            </a:endParaRP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lways In My Heart" panose="02000603000000000000" pitchFamily="2" charset="0"/>
              </a:rPr>
              <a:t>Durant 3 semaines, </a:t>
            </a: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lways In My Heart" panose="02000603000000000000" pitchFamily="2" charset="0"/>
              </a:rPr>
              <a:t>tu dois avoir fait tous ces ateliers !</a:t>
            </a:r>
          </a:p>
        </p:txBody>
      </p:sp>
      <p:pic>
        <p:nvPicPr>
          <p:cNvPr id="46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FABE4664-131F-40F1-8157-8E182274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85" y="5230750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7060E715-1EBB-4197-8CC6-B16882EB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14" y="5635367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562D4054-6077-4B67-A5C0-3401B4DD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8" y="5230750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7B598418-6193-4751-8637-0A8E5C08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27" y="5635367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BCA3BCD6-6E75-44A3-9BDB-FB1A8838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0" y="7696901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2E757A87-819A-40D6-85D3-9323A3C9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9" y="8101518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8CEB271C-8EE8-4F24-9347-3903BB50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06" y="7693001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1A643D90-1031-4476-9C49-502367D1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35" y="8097618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0031E1A2-606F-4EB6-96D0-5C005A36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19" y="7693001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79B44D63-E691-4C78-A0A0-A187DB7A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48" y="8097618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9AAAB196-4AC8-4449-A423-464F574AD66C}"/>
              </a:ext>
            </a:extLst>
          </p:cNvPr>
          <p:cNvSpPr txBox="1"/>
          <p:nvPr/>
        </p:nvSpPr>
        <p:spPr>
          <a:xfrm>
            <a:off x="22859" y="3859729"/>
            <a:ext cx="683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Colorie un smiley à chaque fois que tu fais l’atelier. </a:t>
            </a: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D12D2B3C-73D4-4456-9C0F-1C583063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536" y="7130562"/>
            <a:ext cx="2340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6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Qui suis-je ?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  <a:p>
            <a:pPr marL="21590" lvl="0" algn="ctr" defTabSz="685800">
              <a:lnSpc>
                <a:spcPct val="107000"/>
              </a:lnSpc>
              <a:defRPr/>
            </a:pPr>
            <a:endParaRPr lang="fr-FR" sz="1400" dirty="0">
              <a:latin typeface="KG Primary Penmanship" panose="02000506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570590CA-EFEC-4D08-8F6A-E748AC4CD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256" y="4699732"/>
            <a:ext cx="219976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Jeu du tapis: </a:t>
            </a:r>
            <a:r>
              <a:rPr lang="fr-FR" sz="12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polygones particuliers</a:t>
            </a: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4C9E7056-DD3B-4895-A447-9AF14DA9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5" y="7130562"/>
            <a:ext cx="22249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Écriture de nombres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  <a:p>
            <a:pPr marL="21590" lvl="0" algn="ctr" defTabSz="685800">
              <a:lnSpc>
                <a:spcPct val="107000"/>
              </a:lnSpc>
              <a:defRPr/>
            </a:pPr>
            <a:endParaRPr lang="fr-FR" sz="1400" dirty="0">
              <a:latin typeface="KG Primary Penmanship" panose="02000506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B73EA902-BBF6-4B69-9DAC-AAF8C3E3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157" y="4714131"/>
            <a:ext cx="219976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Puzzle: </a:t>
            </a:r>
            <a:r>
              <a:rPr lang="fr-FR" sz="12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les œufs multiplicatifs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103D36D-F9EE-4850-A786-013DA108488A}"/>
              </a:ext>
            </a:extLst>
          </p:cNvPr>
          <p:cNvSpPr txBox="1"/>
          <p:nvPr/>
        </p:nvSpPr>
        <p:spPr>
          <a:xfrm>
            <a:off x="-22861" y="2849632"/>
            <a:ext cx="7329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latin typeface="DJB Shape Up Stars" panose="02000500000000000000" pitchFamily="2" charset="0"/>
              </a:rPr>
              <a:t>8</a:t>
            </a:r>
          </a:p>
        </p:txBody>
      </p:sp>
      <p:pic>
        <p:nvPicPr>
          <p:cNvPr id="35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9B8C3CB5-A1F9-4507-B332-9F6B4F3B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" y="5217032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3B8D1768-3C2A-40DF-B59B-557A3599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5" y="5621649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3">
            <a:extLst>
              <a:ext uri="{FF2B5EF4-FFF2-40B4-BE49-F238E27FC236}">
                <a16:creationId xmlns:a16="http://schemas.microsoft.com/office/drawing/2014/main" id="{70CEE5A0-406A-456C-B154-BC9B6307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1" y="4720533"/>
            <a:ext cx="219976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Balance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hlinkClick r:id="rId3"/>
            <a:extLst>
              <a:ext uri="{FF2B5EF4-FFF2-40B4-BE49-F238E27FC236}">
                <a16:creationId xmlns:a16="http://schemas.microsoft.com/office/drawing/2014/main" id="{599B04E4-989A-4244-86F8-B070FED4A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612" y="5076017"/>
            <a:ext cx="985633" cy="13628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888DCE-17AE-431D-BB5D-A5379930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655" y="5040532"/>
            <a:ext cx="1085105" cy="1455906"/>
          </a:xfrm>
          <a:prstGeom prst="rect">
            <a:avLst/>
          </a:prstGeom>
        </p:spPr>
      </p:pic>
      <p:pic>
        <p:nvPicPr>
          <p:cNvPr id="2050" name="Picture 2" descr="Les diffÃ©rentes Ã©critures des nombres">
            <a:extLst>
              <a:ext uri="{FF2B5EF4-FFF2-40B4-BE49-F238E27FC236}">
                <a16:creationId xmlns:a16="http://schemas.microsoft.com/office/drawing/2014/main" id="{47C30304-4774-42B6-A1F0-10FC67B8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1" y="7655397"/>
            <a:ext cx="1650076" cy="4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diffÃ©rentes Ã©critures des nombres">
            <a:extLst>
              <a:ext uri="{FF2B5EF4-FFF2-40B4-BE49-F238E27FC236}">
                <a16:creationId xmlns:a16="http://schemas.microsoft.com/office/drawing/2014/main" id="{B935AE24-FB91-4A85-80F6-4F64FFDB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58" y="8190391"/>
            <a:ext cx="1642149" cy="4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3">
            <a:extLst>
              <a:ext uri="{FF2B5EF4-FFF2-40B4-BE49-F238E27FC236}">
                <a16:creationId xmlns:a16="http://schemas.microsoft.com/office/drawing/2014/main" id="{7AA49B86-F04A-4481-B2D5-0B7D60A0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880" y="7138979"/>
            <a:ext cx="22249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Recompose-moi !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  <a:p>
            <a:pPr marL="21590" lvl="0" algn="ctr" defTabSz="685800">
              <a:lnSpc>
                <a:spcPct val="107000"/>
              </a:lnSpc>
              <a:defRPr/>
            </a:pPr>
            <a:endParaRPr lang="fr-FR" sz="1400" dirty="0">
              <a:latin typeface="KG Primary Penmanship" panose="02000506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757B60-0AB1-42A3-9976-5BBA3566D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39" y="7763338"/>
            <a:ext cx="1732241" cy="854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FEA06F-D096-4D21-B233-805F1D9FB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50" y="5229260"/>
            <a:ext cx="1397639" cy="1019899"/>
          </a:xfrm>
          <a:prstGeom prst="rect">
            <a:avLst/>
          </a:prstGeom>
        </p:spPr>
      </p:pic>
      <p:pic>
        <p:nvPicPr>
          <p:cNvPr id="39" name="Picture 2" descr="https://4.bp.blogspot.com/-fAugVTRsLkI/WXHBmow_zGI/AAAAAAAAL8s/1Oe-m54dEbEzap7-TVuFylzT2sRPXtEFACLcBGAs/s320/qui%2Bsuis%2Bje%2B1.JPG">
            <a:hlinkClick r:id="rId10"/>
            <a:extLst>
              <a:ext uri="{FF2B5EF4-FFF2-40B4-BE49-F238E27FC236}">
                <a16:creationId xmlns:a16="http://schemas.microsoft.com/office/drawing/2014/main" id="{0012D16C-06E6-416B-82BD-B504A961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87" y="7517178"/>
            <a:ext cx="1159673" cy="14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A945E58-234D-480D-818D-72DC5BA0A798}"/>
              </a:ext>
            </a:extLst>
          </p:cNvPr>
          <p:cNvSpPr/>
          <p:nvPr/>
        </p:nvSpPr>
        <p:spPr>
          <a:xfrm rot="16200000">
            <a:off x="6111371" y="405476"/>
            <a:ext cx="11480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254035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4A8F37A-D64C-4424-9540-1308BC41A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01712"/>
              </p:ext>
            </p:extLst>
          </p:nvPr>
        </p:nvGraphicFramePr>
        <p:xfrm>
          <a:off x="45720" y="1230044"/>
          <a:ext cx="6766560" cy="497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1111533725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50128434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406185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Je sais écrire des mots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grapho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-phonétiquement corrects.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sais associer des mots à leur catégorie.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connais la nature des mots.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2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4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Je sais conjuguer les verbes au futur de l’indicatif.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</a:rPr>
                        <a:t>Je connais les valeurs du 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bg1"/>
                          </a:solidFill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Je sais lire et comprendre un texte.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04949"/>
                  </a:ext>
                </a:extLst>
              </a:tr>
            </a:tbl>
          </a:graphicData>
        </a:graphic>
      </p:graphicFrame>
      <p:sp>
        <p:nvSpPr>
          <p:cNvPr id="91" name="ZoneTexte 90">
            <a:extLst>
              <a:ext uri="{FF2B5EF4-FFF2-40B4-BE49-F238E27FC236}">
                <a16:creationId xmlns:a16="http://schemas.microsoft.com/office/drawing/2014/main" id="{FBCC499E-54BF-4EB3-99F5-D5A50DFD30C6}"/>
              </a:ext>
            </a:extLst>
          </p:cNvPr>
          <p:cNvSpPr txBox="1"/>
          <p:nvPr/>
        </p:nvSpPr>
        <p:spPr>
          <a:xfrm>
            <a:off x="0" y="0"/>
            <a:ext cx="685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spc="300" dirty="0">
                <a:latin typeface="Hanging Letters" panose="02000500000000000000" pitchFamily="2" charset="0"/>
              </a:rPr>
              <a:t> </a:t>
            </a:r>
            <a:r>
              <a:rPr lang="fr-FR" sz="5400" b="1" dirty="0">
                <a:latin typeface="KG Defying Gravity" panose="02000000000000000000" pitchFamily="2" charset="0"/>
              </a:rPr>
              <a:t>français</a:t>
            </a:r>
            <a:endParaRPr lang="fr-FR" sz="5000" b="1" spc="300" dirty="0">
              <a:latin typeface="Hanging Letters" panose="02000500000000000000" pitchFamily="2" charset="0"/>
            </a:endParaRPr>
          </a:p>
        </p:txBody>
      </p:sp>
      <p:pic>
        <p:nvPicPr>
          <p:cNvPr id="77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311C0664-EF22-4CFB-A4DF-AAFB09A7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09" y="2376240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28F26FA6-FC03-410C-A338-0567474A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38" y="2780857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6ADEC77B-970F-47FF-B553-4D4A32E0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22" y="2376240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AA726D02-267A-480F-8DB1-A09D5EDB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1" y="2780857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9F9CF881-69CB-4C4C-BFDD-640EA0DE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3" y="4808395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8B6549E8-1760-4759-906B-FB9DF939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2" y="5213012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933C0F42-0232-47B8-9BAE-A634EA74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09" y="4804495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9D14B15B-5A9F-4CE4-81E8-648FB52A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38" y="5209112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B1FD6C10-15EE-400F-B028-71040CD1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22" y="4804495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9DD1FB7C-08FA-4250-89D0-BDF05122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1" y="5209112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126032AE-449F-437F-9085-DC78E1BC96D0}"/>
              </a:ext>
            </a:extLst>
          </p:cNvPr>
          <p:cNvSpPr txBox="1"/>
          <p:nvPr/>
        </p:nvSpPr>
        <p:spPr>
          <a:xfrm>
            <a:off x="11429" y="773394"/>
            <a:ext cx="683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Colorie un smiley à chaque fois que tu fais l’atelier.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CB66C8F6-5A5A-4097-B95A-F9394C78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4231789"/>
            <a:ext cx="224028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 est-ce ?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2D541305-CB2D-4FDF-8A5E-B26247A8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617" y="4242490"/>
            <a:ext cx="224028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Carte à pinces: </a:t>
            </a:r>
            <a:r>
              <a:rPr lang="fr-FR" sz="12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valeurs du G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F69E98C0-444D-4F18-99E9-B2BE103D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10524"/>
            <a:ext cx="224028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Mots étiquettes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7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5B090F00-68FC-421B-BBF6-9C05C01C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3" y="2380140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7" descr="Résultat de recherche d'images pour &quot;clipart smiley&quot;">
            <a:extLst>
              <a:ext uri="{FF2B5EF4-FFF2-40B4-BE49-F238E27FC236}">
                <a16:creationId xmlns:a16="http://schemas.microsoft.com/office/drawing/2014/main" id="{6C307129-E769-421B-AE91-67C436C5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2" y="2784757"/>
            <a:ext cx="314464" cy="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3">
            <a:extLst>
              <a:ext uri="{FF2B5EF4-FFF2-40B4-BE49-F238E27FC236}">
                <a16:creationId xmlns:a16="http://schemas.microsoft.com/office/drawing/2014/main" id="{35B8609C-866E-4980-9BF3-3D080BB3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5" y="1807975"/>
            <a:ext cx="232019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 err="1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Cache-cache</a:t>
            </a:r>
            <a:r>
              <a:rPr lang="fr-FR" sz="14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 sons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F7340A7F-34DD-4407-BBE6-F12A9519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860" y="1772596"/>
            <a:ext cx="224028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Natures de mots</a:t>
            </a:r>
            <a:endParaRPr lang="fr-FR" sz="1200" dirty="0">
              <a:latin typeface="KG Primary Penmanship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AF20A0-D6A4-4843-B02B-5E6C168E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918" y="2163159"/>
            <a:ext cx="477542" cy="1480546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284BF880-0E70-4B71-9784-4D30337BE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990" y="2346619"/>
            <a:ext cx="1742172" cy="735937"/>
          </a:xfrm>
          <a:prstGeom prst="rect">
            <a:avLst/>
          </a:prstGeom>
        </p:spPr>
      </p:pic>
      <p:sp>
        <p:nvSpPr>
          <p:cNvPr id="26" name="Text Box 13">
            <a:extLst>
              <a:ext uri="{FF2B5EF4-FFF2-40B4-BE49-F238E27FC236}">
                <a16:creationId xmlns:a16="http://schemas.microsoft.com/office/drawing/2014/main" id="{B7D4149D-FD1E-4BC6-AFA4-A216A681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5" y="4314861"/>
            <a:ext cx="219976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590" algn="ctr" defTabSz="685800">
              <a:lnSpc>
                <a:spcPct val="107000"/>
              </a:lnSpc>
              <a:defRPr/>
            </a:pP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Logico:</a:t>
            </a:r>
            <a:r>
              <a:rPr lang="fr-FR" sz="1600" dirty="0">
                <a:latin typeface="KG Primary Penmanship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KG Primary Penmanship" panose="02000506000000020003" pitchFamily="2" charset="0"/>
                <a:cs typeface="Times New Roman" panose="02020603050405020304" pitchFamily="18" charset="0"/>
              </a:rPr>
              <a:t>fiches 11, 12, 13, 14</a:t>
            </a:r>
          </a:p>
        </p:txBody>
      </p:sp>
      <p:pic>
        <p:nvPicPr>
          <p:cNvPr id="1026" name="Picture 2" descr="RÃ©sultat de recherche d'images pour &quot;logico mdi ce1 grammaire&quot;">
            <a:extLst>
              <a:ext uri="{FF2B5EF4-FFF2-40B4-BE49-F238E27FC236}">
                <a16:creationId xmlns:a16="http://schemas.microsoft.com/office/drawing/2014/main" id="{7B4892A6-0309-42C6-ACF0-D86857BA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3" y="4657761"/>
            <a:ext cx="1071562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che cache des sons">
            <a:hlinkClick r:id="rId7"/>
            <a:extLst>
              <a:ext uri="{FF2B5EF4-FFF2-40B4-BE49-F238E27FC236}">
                <a16:creationId xmlns:a16="http://schemas.microsoft.com/office/drawing/2014/main" id="{5D54BD3D-2D37-4408-88B3-219F5ADA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0" y="2327268"/>
            <a:ext cx="1625968" cy="10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u de pince sur les sons">
            <a:hlinkClick r:id="rId9"/>
            <a:extLst>
              <a:ext uri="{FF2B5EF4-FFF2-40B4-BE49-F238E27FC236}">
                <a16:creationId xmlns:a16="http://schemas.microsoft.com/office/drawing/2014/main" id="{5CDFF397-0056-45DC-A43E-537057C8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48" y="4860695"/>
            <a:ext cx="1659255" cy="10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u du Qui est-ce en autonomie">
            <a:hlinkClick r:id="rId11"/>
            <a:extLst>
              <a:ext uri="{FF2B5EF4-FFF2-40B4-BE49-F238E27FC236}">
                <a16:creationId xmlns:a16="http://schemas.microsoft.com/office/drawing/2014/main" id="{34735108-E374-47E0-A675-BEA26ABD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4572000"/>
            <a:ext cx="1190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DF2B7F-BE11-4675-A32E-5DF7EDAC127F}"/>
              </a:ext>
            </a:extLst>
          </p:cNvPr>
          <p:cNvSpPr/>
          <p:nvPr/>
        </p:nvSpPr>
        <p:spPr>
          <a:xfrm rot="16200000">
            <a:off x="6111371" y="405476"/>
            <a:ext cx="11480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2578790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3836</TotalTime>
  <Words>204</Words>
  <Application>Microsoft Office PowerPoint</Application>
  <PresentationFormat>Affichage à l'écran (4:3)</PresentationFormat>
  <Paragraphs>66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Always In My Heart</vt:lpstr>
      <vt:lpstr>Arial</vt:lpstr>
      <vt:lpstr>Calibri</vt:lpstr>
      <vt:lpstr>Calibri Light</vt:lpstr>
      <vt:lpstr>Century Gothic</vt:lpstr>
      <vt:lpstr>Chouette alors</vt:lpstr>
      <vt:lpstr>DJB Shape Up Stars</vt:lpstr>
      <vt:lpstr>Hanging Letters</vt:lpstr>
      <vt:lpstr>KG Defying Gravity</vt:lpstr>
      <vt:lpstr>KG Primary Penmanship</vt:lpstr>
      <vt:lpstr>Mrs Chocolat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Cenicienta</cp:lastModifiedBy>
  <cp:revision>299</cp:revision>
  <dcterms:created xsi:type="dcterms:W3CDTF">2017-08-02T11:23:13Z</dcterms:created>
  <dcterms:modified xsi:type="dcterms:W3CDTF">2018-04-29T07:48:34Z</dcterms:modified>
</cp:coreProperties>
</file>