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2" r:id="rId3"/>
    <p:sldId id="258" r:id="rId4"/>
    <p:sldId id="261" r:id="rId5"/>
    <p:sldId id="257" r:id="rId6"/>
    <p:sldId id="260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7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54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4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65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7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C207-C142-4352-AEF8-C805CFFC4BC5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984D-F6C0-49BC-B07F-DDAB5C0FF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5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81916-F572-4B52-96F5-13BBF8DE0B7D}"/>
              </a:ext>
            </a:extLst>
          </p:cNvPr>
          <p:cNvSpPr/>
          <p:nvPr/>
        </p:nvSpPr>
        <p:spPr>
          <a:xfrm>
            <a:off x="68580" y="4000500"/>
            <a:ext cx="6697980" cy="4457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5CE1-CCB3-48BA-BFB3-2EA731584130}"/>
              </a:ext>
            </a:extLst>
          </p:cNvPr>
          <p:cNvSpPr/>
          <p:nvPr/>
        </p:nvSpPr>
        <p:spPr>
          <a:xfrm>
            <a:off x="68580" y="72390"/>
            <a:ext cx="6697980" cy="37452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A78BF-1859-44CA-8C4E-29B4A5B2F8C7}"/>
              </a:ext>
            </a:extLst>
          </p:cNvPr>
          <p:cNvSpPr/>
          <p:nvPr/>
        </p:nvSpPr>
        <p:spPr>
          <a:xfrm>
            <a:off x="45720" y="8538210"/>
            <a:ext cx="675513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latin typeface="Porky's" panose="00000700000000000000" pitchFamily="2" charset="0"/>
              </a:rPr>
              <a:t>   Points de vigilance…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1C06F-C56C-4290-9DF4-DCC0013E2994}"/>
              </a:ext>
            </a:extLst>
          </p:cNvPr>
          <p:cNvSpPr/>
          <p:nvPr/>
        </p:nvSpPr>
        <p:spPr>
          <a:xfrm>
            <a:off x="93044" y="8367534"/>
            <a:ext cx="579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KG Wake Me Up" panose="02000000000000000000" pitchFamily="2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913F0-C9FE-4A4A-B5EF-614F05667882}"/>
              </a:ext>
            </a:extLst>
          </p:cNvPr>
          <p:cNvSpPr/>
          <p:nvPr/>
        </p:nvSpPr>
        <p:spPr>
          <a:xfrm>
            <a:off x="80010" y="22860"/>
            <a:ext cx="6686550" cy="382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Français / Mathématiques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b="1" u="sng" dirty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Orthographe / Phonologie: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révision des sons en lien avec l’orthographe des mots.</a:t>
            </a:r>
            <a:endParaRPr lang="fr-FR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Mots à apprendre tous les soirs. </a:t>
            </a: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ictée de mots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(lundi) +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dictée bilan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(vendredi).</a:t>
            </a:r>
            <a:endParaRPr lang="fr-FR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Graphisme / Copie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révision des majuscules cursives en lien avec la copie de textes. Carte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 champion de copie"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remplir (joker à gagner).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Poésie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choix individuel parmi le thème proposé. Elles sont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classées par niveau de difficulté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(plus ou moins de points à gagner). Carte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 champion de poésie »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à remplir (joker à gagner).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Inscription en classe pour réciter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(QR code pour s’entrainer à la maison)!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Lecture :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ateliers par semaine pour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renforcer les stratégies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(déchiffrer, vocabulaire, compréhension, fluidité, culture littéraire...)</a:t>
            </a:r>
            <a:endParaRPr lang="fr-FR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FCF05-4859-4E5D-A4BB-E7FA80E5E5FF}"/>
              </a:ext>
            </a:extLst>
          </p:cNvPr>
          <p:cNvSpPr/>
          <p:nvPr/>
        </p:nvSpPr>
        <p:spPr>
          <a:xfrm>
            <a:off x="91440" y="4037429"/>
            <a:ext cx="6673516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Rédaction: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textes en lien avec le personnage de Ludo, scènes vie quotidienne.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b="1" dirty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 mental : 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fichier d’entrainement en classe + </a:t>
            </a: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tests de tables d’addition et de multiplication chaque vendredi 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(40 calculs à faire en 2min30 pour les CE2 / 2min pour les CM1).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Leçons à manipuler: 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fabrication en classe pour mémoriser (manipulation et visuel). </a:t>
            </a: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Prendre soin des cahiers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  <a:p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Littérature / Arts / Géographie</a:t>
            </a:r>
          </a:p>
          <a:p>
            <a:endParaRPr lang="fr-FR" sz="1300" dirty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Projet « tour du monde »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(découverte des pays et traditions): lecture, musique (QR code pour s’entrainer à la maison), dessin en lien avec le pays visité.</a:t>
            </a:r>
          </a:p>
          <a:p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Anglais</a:t>
            </a:r>
          </a:p>
          <a:p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Travail à partir </a:t>
            </a: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d’album de littérature de jeunesse anglaise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. Beaucoup d’oral et début des écrits.</a:t>
            </a:r>
          </a:p>
        </p:txBody>
      </p:sp>
    </p:spTree>
    <p:extLst>
      <p:ext uri="{BB962C8B-B14F-4D97-AF65-F5344CB8AC3E}">
        <p14:creationId xmlns:p14="http://schemas.microsoft.com/office/powerpoint/2010/main" val="375293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81916-F572-4B52-96F5-13BBF8DE0B7D}"/>
              </a:ext>
            </a:extLst>
          </p:cNvPr>
          <p:cNvSpPr/>
          <p:nvPr/>
        </p:nvSpPr>
        <p:spPr>
          <a:xfrm>
            <a:off x="68580" y="4263390"/>
            <a:ext cx="6697980" cy="4808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5CE1-CCB3-48BA-BFB3-2EA731584130}"/>
              </a:ext>
            </a:extLst>
          </p:cNvPr>
          <p:cNvSpPr/>
          <p:nvPr/>
        </p:nvSpPr>
        <p:spPr>
          <a:xfrm>
            <a:off x="68580" y="674370"/>
            <a:ext cx="6697980" cy="33489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A78BF-1859-44CA-8C4E-29B4A5B2F8C7}"/>
              </a:ext>
            </a:extLst>
          </p:cNvPr>
          <p:cNvSpPr/>
          <p:nvPr/>
        </p:nvSpPr>
        <p:spPr>
          <a:xfrm rot="10800000">
            <a:off x="40005" y="31432"/>
            <a:ext cx="675513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latin typeface="Marker Felt" panose="00000400000000000000" pitchFamily="2" charset="0"/>
              </a:rPr>
              <a:t>Fournitures  - Sport - Anniversaires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1C06F-C56C-4290-9DF4-DCC0013E2994}"/>
              </a:ext>
            </a:extLst>
          </p:cNvPr>
          <p:cNvSpPr/>
          <p:nvPr/>
        </p:nvSpPr>
        <p:spPr>
          <a:xfrm rot="10800000">
            <a:off x="6187555" y="83820"/>
            <a:ext cx="579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KG Wake Me Up" panose="02000000000000000000" pitchFamily="2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3E3B3D-E135-404E-BA8E-35070F049B76}"/>
              </a:ext>
            </a:extLst>
          </p:cNvPr>
          <p:cNvSpPr/>
          <p:nvPr/>
        </p:nvSpPr>
        <p:spPr>
          <a:xfrm rot="10800000">
            <a:off x="91440" y="4864271"/>
            <a:ext cx="6675120" cy="418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Répartition en forces</a:t>
            </a:r>
          </a:p>
          <a:p>
            <a:pPr algn="just"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Évaluations diagnostiques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(en début d’année) en </a:t>
            </a:r>
            <a:r>
              <a:rPr lang="fr-FR" sz="1300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français et mathématiques </a:t>
            </a: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déterminer les forces des élèves: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 1: niveau CE1/CE2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 2: niveau CE2/ CM1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 3: niveau CM1+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Valorisation des élèves et personnalisation du travail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: ni trop facile, ni trop dur… juste ce qu'il faut pour comprendre et progresser, ne pas s'ennuyer.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Travail en petits groupes: 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les cours de français et mathématiques se font par groupe de 8 élèves ce qui permet à l’enseignante d’être plus disponible et efficace. Les groupes correspondent aux forces des élèves ce qui leur permet d’avancer à leur rythme et de participer davantage sans avoir peur de se tromper.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3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DA5F04-CD51-4DA1-8013-35CFFBBA7613}"/>
              </a:ext>
            </a:extLst>
          </p:cNvPr>
          <p:cNvSpPr txBox="1"/>
          <p:nvPr/>
        </p:nvSpPr>
        <p:spPr>
          <a:xfrm rot="10800000">
            <a:off x="114301" y="1781207"/>
            <a:ext cx="66751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just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Sport</a:t>
            </a:r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Jours de sport: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lundi matin + mardi après-midi + vendredi matin </a:t>
            </a:r>
          </a:p>
          <a:p>
            <a:pPr marL="54864"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Venir directement en tenue sportive. </a:t>
            </a: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Sac de change: </a:t>
            </a:r>
            <a:r>
              <a:rPr lang="fr-FR" sz="1300" dirty="0" err="1">
                <a:latin typeface="Century Gothic" panose="020B0502020202020204" pitchFamily="34" charset="0"/>
                <a:cs typeface="Calibri Light" panose="020F0302020204030204" pitchFamily="34" charset="0"/>
              </a:rPr>
              <a:t>tee-shirt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+ chaussettes + mouchoirs.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Anniversaire</a:t>
            </a:r>
          </a:p>
          <a:p>
            <a:pPr marL="54864"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8ED337-765B-4404-8501-94AC244E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9700" y="754824"/>
            <a:ext cx="2145240" cy="1607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39D605-04F1-47A9-A3DD-BCFF9CB0DC29}"/>
              </a:ext>
            </a:extLst>
          </p:cNvPr>
          <p:cNvSpPr/>
          <p:nvPr/>
        </p:nvSpPr>
        <p:spPr>
          <a:xfrm rot="10800000">
            <a:off x="2183130" y="681514"/>
            <a:ext cx="46062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1 fois par période !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Regroupement des anniversaires de la période pour les fêter le vendredi après-midi (veille des vacances).</a:t>
            </a: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Répartition des tâches: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je donne un coupon pour savoir ce qu’il faut apporter.</a:t>
            </a: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Pas d’improvisation, pas de gâteaux à la crème.</a:t>
            </a:r>
            <a:r>
              <a:rPr lang="fr-FR" sz="13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 </a:t>
            </a:r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9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81916-F572-4B52-96F5-13BBF8DE0B7D}"/>
              </a:ext>
            </a:extLst>
          </p:cNvPr>
          <p:cNvSpPr/>
          <p:nvPr/>
        </p:nvSpPr>
        <p:spPr>
          <a:xfrm>
            <a:off x="68580" y="3303270"/>
            <a:ext cx="6697980" cy="51549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5CE1-CCB3-48BA-BFB3-2EA731584130}"/>
              </a:ext>
            </a:extLst>
          </p:cNvPr>
          <p:cNvSpPr/>
          <p:nvPr/>
        </p:nvSpPr>
        <p:spPr>
          <a:xfrm>
            <a:off x="68580" y="72390"/>
            <a:ext cx="6697980" cy="304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19750-61E3-40CD-B122-04EC5CD5F0B0}"/>
              </a:ext>
            </a:extLst>
          </p:cNvPr>
          <p:cNvSpPr/>
          <p:nvPr/>
        </p:nvSpPr>
        <p:spPr>
          <a:xfrm>
            <a:off x="45720" y="8538210"/>
            <a:ext cx="675513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500" dirty="0">
                <a:latin typeface="Mrs Chocolat" pitchFamily="2" charset="0"/>
              </a:rPr>
              <a:t>Fonctionnement classe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BB2F3-A291-4CEF-AFDE-248F67AA8BD4}"/>
              </a:ext>
            </a:extLst>
          </p:cNvPr>
          <p:cNvSpPr/>
          <p:nvPr/>
        </p:nvSpPr>
        <p:spPr>
          <a:xfrm>
            <a:off x="92242" y="8367534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KG Wake Me Up" panose="02000000000000000000" pitchFamily="2" charset="0"/>
              </a:rPr>
              <a:t>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FF64A3-5F7A-4388-B943-CD3F527CA29D}"/>
              </a:ext>
            </a:extLst>
          </p:cNvPr>
          <p:cNvSpPr txBox="1"/>
          <p:nvPr/>
        </p:nvSpPr>
        <p:spPr>
          <a:xfrm>
            <a:off x="91440" y="115416"/>
            <a:ext cx="66751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just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Fournitures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Carte de fournitures: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fiche collée dans le cahier passerelle qui indique la réserve personnelle des élèves, disponible en classe, sur demande (dans la limite des stocks autorisés).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FDE1C42-7AC3-4548-AA1A-7A4F0BBA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1268073"/>
            <a:ext cx="2383699" cy="17863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6614DE-6A39-48B9-81C0-EB4C047C654E}"/>
              </a:ext>
            </a:extLst>
          </p:cNvPr>
          <p:cNvSpPr/>
          <p:nvPr/>
        </p:nvSpPr>
        <p:spPr>
          <a:xfrm>
            <a:off x="80010" y="1517737"/>
            <a:ext cx="42062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Responsabilité ! Pas de gaspillage, de casse ou de perte !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Si la réserve est épuisée avant la fin de l’année, il faudra racheter le matériel.</a:t>
            </a:r>
          </a:p>
          <a:p>
            <a:pPr marL="54864"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Rappel: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Tout le matériel est distribué en classe.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Interdiction d’apporter d’autres fournitures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(stylos, tipex…) en classe.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749CE-7A9D-456B-9B5D-7C8ADDBE994E}"/>
              </a:ext>
            </a:extLst>
          </p:cNvPr>
          <p:cNvSpPr/>
          <p:nvPr/>
        </p:nvSpPr>
        <p:spPr>
          <a:xfrm>
            <a:off x="91440" y="3303270"/>
            <a:ext cx="6675120" cy="223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Les centres d’autonomie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Entrainement en français et en mathématiques sous forme </a:t>
            </a: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d’activités de manipulation, d’observations, d’exercices d’entrainement, d’exercices d’écoute…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Les élèves gèrent leur temps de travail et leurs activités de façon autonome en suivant le </a:t>
            </a:r>
            <a:r>
              <a:rPr lang="fr-FR" sz="1300" b="1" dirty="0">
                <a:latin typeface="Century Gothic" panose="020B0502020202020204" pitchFamily="34" charset="0"/>
                <a:cs typeface="Calibri" panose="020F0502020204030204" pitchFamily="34" charset="0"/>
              </a:rPr>
              <a:t>plan de travail établi à la période</a:t>
            </a:r>
            <a:r>
              <a:rPr lang="fr-FR" sz="1300" dirty="0">
                <a:latin typeface="Century Gothic" panose="020B0502020202020204" pitchFamily="34" charset="0"/>
                <a:cs typeface="Calibri" panose="020F0502020204030204" pitchFamily="34" charset="0"/>
              </a:rPr>
              <a:t>. Ils doivent être acteurs de leurs apprentissages et s’investir dans la démarche.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31EA017-F917-456A-BE03-4003DF8C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909" y="5877884"/>
            <a:ext cx="2996180" cy="22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81916-F572-4B52-96F5-13BBF8DE0B7D}"/>
              </a:ext>
            </a:extLst>
          </p:cNvPr>
          <p:cNvSpPr/>
          <p:nvPr/>
        </p:nvSpPr>
        <p:spPr>
          <a:xfrm>
            <a:off x="68580" y="3314700"/>
            <a:ext cx="6697980" cy="57569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5CE1-CCB3-48BA-BFB3-2EA731584130}"/>
              </a:ext>
            </a:extLst>
          </p:cNvPr>
          <p:cNvSpPr/>
          <p:nvPr/>
        </p:nvSpPr>
        <p:spPr>
          <a:xfrm>
            <a:off x="68580" y="659133"/>
            <a:ext cx="6697980" cy="24612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2C8AAE-A9EB-4460-9C65-66B6C72E6131}"/>
              </a:ext>
            </a:extLst>
          </p:cNvPr>
          <p:cNvSpPr/>
          <p:nvPr/>
        </p:nvSpPr>
        <p:spPr>
          <a:xfrm rot="10800000">
            <a:off x="34290" y="26670"/>
            <a:ext cx="675513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dirty="0">
                <a:latin typeface="Always In My Heart" panose="02000603000000000000" pitchFamily="2" charset="0"/>
                <a:ea typeface="Always In My Heart" panose="02000603000000000000" pitchFamily="2" charset="0"/>
              </a:rPr>
              <a:t>Suivi travail et comportement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80E43-4695-441C-8FF8-3B1891A9D0A7}"/>
              </a:ext>
            </a:extLst>
          </p:cNvPr>
          <p:cNvSpPr/>
          <p:nvPr/>
        </p:nvSpPr>
        <p:spPr>
          <a:xfrm rot="10800000">
            <a:off x="6185150" y="64771"/>
            <a:ext cx="582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KG Wake Me Up" panose="02000000000000000000" pitchFamily="2" charset="0"/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605EAB-6778-44DC-A3C1-0FA59CD51837}"/>
              </a:ext>
            </a:extLst>
          </p:cNvPr>
          <p:cNvSpPr txBox="1"/>
          <p:nvPr/>
        </p:nvSpPr>
        <p:spPr>
          <a:xfrm rot="10800000">
            <a:off x="91440" y="3346222"/>
            <a:ext cx="667511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just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Qu’est-ce que c’est?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Environnement de travail où les élèves peuvent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s’</a:t>
            </a:r>
            <a:r>
              <a:rPr lang="fr-FR" sz="1300" b="1" dirty="0" err="1">
                <a:latin typeface="Century Gothic" panose="020B0502020202020204" pitchFamily="34" charset="0"/>
                <a:cs typeface="Calibri Light" panose="020F0302020204030204" pitchFamily="34" charset="0"/>
              </a:rPr>
              <a:t>asseoir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 de différentes façons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et où la disposition des sièges peut être modifiée selon les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besoins. </a:t>
            </a:r>
          </a:p>
          <a:p>
            <a:pPr marL="54864"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Les enfants sont capables de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se concentrer et de faire un meilleur travail lorsqu'ils sont à l'aise.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Ils ont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besoin de bouger pour pouvoir se reconcentrer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sur une activité sinon ils peuvent avoir tendance  à se distraire et devenir improductifs, voir perturbateurs.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Accueil échelonné le matin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. Les élèves montent directement en classe et préparent leurs affaires tranquillement le temps que tout le monde arrive.</a:t>
            </a:r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Les cartables restent dans le couloir.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On ne sort que le matériel que j’affiche à l’entrée de la classe. Nous faisons le cartable ensemble, le soir.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Des chaussons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en classe pour ne pas salir le matériel (tapis) et se sentir à l’aise.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La boite à stylos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contient tout le petit matériel individuel. Elle reste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en classe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pour éviter les pertes et les oublis à la maison.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Du matériel commun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(feutres, crayons de couleur, dictionnaires) à disposition.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Les cahiers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sont rangés par matière dans le meuble collectif. Ils ne sont distribués que lorsque les élèves en ont besoin.</a:t>
            </a:r>
          </a:p>
          <a:p>
            <a:pPr marL="54864"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Plus de places attitrées!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Les élèves choisissent où et comment travailler.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74285A-3C4B-4D16-8481-5D3B161DE0B5}"/>
              </a:ext>
            </a:extLst>
          </p:cNvPr>
          <p:cNvSpPr txBox="1"/>
          <p:nvPr/>
        </p:nvSpPr>
        <p:spPr>
          <a:xfrm rot="10800000">
            <a:off x="91440" y="647703"/>
            <a:ext cx="6675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Comportement</a:t>
            </a:r>
          </a:p>
          <a:p>
            <a:pPr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7 points verts à garder toute la semaine!</a:t>
            </a:r>
          </a:p>
          <a:p>
            <a:pPr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Observation du respect, de l’écoute, du soin et du sérieux.</a:t>
            </a:r>
          </a:p>
          <a:p>
            <a:pPr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2 arcs-en-ciel verts = 1 mérite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(mot collé dans le cahier passerelle)</a:t>
            </a: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5 mérites = 1 cadeau</a:t>
            </a: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3 rappels à l’ordre = 1 avertissement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(mot collé dans le cahier passerelle)</a:t>
            </a:r>
          </a:p>
          <a:p>
            <a:pPr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Fiche « suivi du comportement »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remplie chaque vendredi soir dans le cahier passerelle.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A vérifier chaque semaine et à signer pendant les vacances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2D719EF-2073-46CC-B3DC-E548574C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0396" y="1894377"/>
            <a:ext cx="848303" cy="11310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8B53BF0-731C-4B50-A60D-8E1F681FE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17656" y="2332950"/>
            <a:ext cx="923845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7F40A0-FEE8-484A-B25B-4AAA78A45EDF}"/>
              </a:ext>
            </a:extLst>
          </p:cNvPr>
          <p:cNvSpPr/>
          <p:nvPr/>
        </p:nvSpPr>
        <p:spPr>
          <a:xfrm>
            <a:off x="45720" y="8538210"/>
            <a:ext cx="675513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5000" dirty="0">
                <a:latin typeface="Strawberry Blossom" pitchFamily="2" charset="0"/>
              </a:rPr>
              <a:t>La classe flexible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9474C-F768-4779-9577-BE405756725C}"/>
              </a:ext>
            </a:extLst>
          </p:cNvPr>
          <p:cNvSpPr/>
          <p:nvPr/>
        </p:nvSpPr>
        <p:spPr>
          <a:xfrm>
            <a:off x="91440" y="8367534"/>
            <a:ext cx="582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KG Wake Me Up" panose="02000000000000000000" pitchFamily="2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81916-F572-4B52-96F5-13BBF8DE0B7D}"/>
              </a:ext>
            </a:extLst>
          </p:cNvPr>
          <p:cNvSpPr/>
          <p:nvPr/>
        </p:nvSpPr>
        <p:spPr>
          <a:xfrm>
            <a:off x="68580" y="2366010"/>
            <a:ext cx="6697980" cy="60921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0A75C4-57AD-402E-8F4E-770E9671820B}"/>
              </a:ext>
            </a:extLst>
          </p:cNvPr>
          <p:cNvSpPr/>
          <p:nvPr/>
        </p:nvSpPr>
        <p:spPr>
          <a:xfrm>
            <a:off x="68580" y="72390"/>
            <a:ext cx="6697980" cy="20993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FDA68-1C10-4632-A4BA-98F76A9D26CD}"/>
              </a:ext>
            </a:extLst>
          </p:cNvPr>
          <p:cNvSpPr/>
          <p:nvPr/>
        </p:nvSpPr>
        <p:spPr>
          <a:xfrm>
            <a:off x="68580" y="68580"/>
            <a:ext cx="669798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algn="just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Travail</a:t>
            </a:r>
          </a:p>
          <a:p>
            <a:pPr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  <a:sym typeface="Wingdings"/>
            </a:endParaRPr>
          </a:p>
          <a:p>
            <a:pPr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Vérification des poésies, des leçons, des mots à apprendre, des tables…</a:t>
            </a:r>
          </a:p>
          <a:p>
            <a:pPr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  <a:sym typeface="Wingdings"/>
            </a:endParaRP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10 points verts = 1 mérite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(mot collé dans le cahier passerelle)</a:t>
            </a: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5 mérites = 1 cadeau</a:t>
            </a: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10 points rouges =  1 rappel à l’ordre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(mot collé dans le cahier passerelle)</a:t>
            </a:r>
          </a:p>
          <a:p>
            <a:pPr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"/>
              </a:rPr>
              <a:t>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3 rappels à l’ordre = 1 avertissement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(mot collé dans le cahier passerelle)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61D9E2-3E64-4D1C-BCDE-9F65B746D6B4}"/>
              </a:ext>
            </a:extLst>
          </p:cNvPr>
          <p:cNvSpPr/>
          <p:nvPr/>
        </p:nvSpPr>
        <p:spPr>
          <a:xfrm>
            <a:off x="91440" y="2360861"/>
            <a:ext cx="66751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Les règles</a:t>
            </a:r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Choisir un endroit qui permet de bien travailler.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Utiliser chaque siège de la bonne façon.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Prendre soin du matériel !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Si l’endroit choisi ne fonctionne pas, changer de place 1 fois sans déranger la classe !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Changer d’endroit et de voisin à chaque pause. (récréation - repas)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La maitresse peut déplacer un élève à tout moment.</a:t>
            </a:r>
          </a:p>
        </p:txBody>
      </p:sp>
      <p:pic>
        <p:nvPicPr>
          <p:cNvPr id="12" name="Picture 4" descr="RÃ©sultat de recherche d'images pour &quot;gym ball&quot;">
            <a:extLst>
              <a:ext uri="{FF2B5EF4-FFF2-40B4-BE49-F238E27FC236}">
                <a16:creationId xmlns:a16="http://schemas.microsoft.com/office/drawing/2014/main" id="{5D1167EC-B50F-4402-B09F-2D9D4F02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15" y="4525974"/>
            <a:ext cx="927771" cy="9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88899D-5CB4-4E5B-AED6-547870E0F7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062881" y="4635431"/>
            <a:ext cx="927771" cy="8906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78E93B-438E-4F7D-9DA7-DB76410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95369" y="4635431"/>
            <a:ext cx="756565" cy="9447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6FF435B-5E2D-4AF1-83D8-F938391730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214096" y="4402981"/>
            <a:ext cx="1220046" cy="1022984"/>
          </a:xfrm>
          <a:prstGeom prst="rect">
            <a:avLst/>
          </a:prstGeom>
        </p:spPr>
      </p:pic>
      <p:pic>
        <p:nvPicPr>
          <p:cNvPr id="16" name="Picture 2" descr="Table pour lit et canapé ">
            <a:extLst>
              <a:ext uri="{FF2B5EF4-FFF2-40B4-BE49-F238E27FC236}">
                <a16:creationId xmlns:a16="http://schemas.microsoft.com/office/drawing/2014/main" id="{2A6D1E5A-335D-4379-A897-F1C8F828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21321693">
            <a:off x="1876667" y="4815396"/>
            <a:ext cx="1332891" cy="1332891"/>
          </a:xfrm>
          <a:prstGeom prst="rect">
            <a:avLst/>
          </a:prstGeom>
          <a:noFill/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6CB04EB-5787-41B9-8E7F-04B4FA1BB2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2638125" y="4527136"/>
            <a:ext cx="1436315" cy="7746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7C1C4CE-B158-4527-B595-B5C7B4B8D9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947288" y="4576729"/>
            <a:ext cx="870492" cy="124312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4F48E72-1788-490C-8D47-D2B44E1BA84D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1" y="5925960"/>
            <a:ext cx="3183069" cy="2387302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0000EEB0-DCA4-475E-9C76-BEE97C665FCA}"/>
              </a:ext>
            </a:extLst>
          </p:cNvPr>
          <p:cNvSpPr/>
          <p:nvPr/>
        </p:nvSpPr>
        <p:spPr>
          <a:xfrm>
            <a:off x="1657351" y="6526530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6A7A60C-0722-4AF2-8203-D4F7A0877153}"/>
              </a:ext>
            </a:extLst>
          </p:cNvPr>
          <p:cNvSpPr/>
          <p:nvPr/>
        </p:nvSpPr>
        <p:spPr>
          <a:xfrm>
            <a:off x="2056952" y="6266518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7D76F74-9B40-44A3-959A-04C088C563F8}"/>
              </a:ext>
            </a:extLst>
          </p:cNvPr>
          <p:cNvSpPr/>
          <p:nvPr/>
        </p:nvSpPr>
        <p:spPr>
          <a:xfrm>
            <a:off x="836906" y="6675340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8A420DE-10E2-42C5-9AD7-4E7BE6AB1074}"/>
              </a:ext>
            </a:extLst>
          </p:cNvPr>
          <p:cNvSpPr/>
          <p:nvPr/>
        </p:nvSpPr>
        <p:spPr>
          <a:xfrm>
            <a:off x="438115" y="6742423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D2A3F96-3598-407F-A9C5-A12771A899D9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22" y="5917200"/>
            <a:ext cx="3183068" cy="2387301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5583EB2E-F03B-4D78-AAA1-C694C09FCAE3}"/>
              </a:ext>
            </a:extLst>
          </p:cNvPr>
          <p:cNvSpPr/>
          <p:nvPr/>
        </p:nvSpPr>
        <p:spPr>
          <a:xfrm>
            <a:off x="3947983" y="6479093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C3ECEF5-54B9-4D5C-87F2-B864DFDBD54C}"/>
              </a:ext>
            </a:extLst>
          </p:cNvPr>
          <p:cNvSpPr/>
          <p:nvPr/>
        </p:nvSpPr>
        <p:spPr>
          <a:xfrm>
            <a:off x="3987364" y="6891233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531F200-16FA-42DE-93D3-913437BE8B74}"/>
              </a:ext>
            </a:extLst>
          </p:cNvPr>
          <p:cNvSpPr/>
          <p:nvPr/>
        </p:nvSpPr>
        <p:spPr>
          <a:xfrm>
            <a:off x="4823500" y="6776713"/>
            <a:ext cx="297180" cy="2976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9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455CE1-CCB3-48BA-BFB3-2EA731584130}"/>
              </a:ext>
            </a:extLst>
          </p:cNvPr>
          <p:cNvSpPr/>
          <p:nvPr/>
        </p:nvSpPr>
        <p:spPr>
          <a:xfrm>
            <a:off x="68580" y="72390"/>
            <a:ext cx="6697980" cy="20993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47D6EF-2174-4542-8104-9AE98AA7CAB3}"/>
              </a:ext>
            </a:extLst>
          </p:cNvPr>
          <p:cNvSpPr txBox="1"/>
          <p:nvPr/>
        </p:nvSpPr>
        <p:spPr>
          <a:xfrm rot="10800000">
            <a:off x="1065666" y="140851"/>
            <a:ext cx="238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Marker Felt" panose="00000400000000000000" pitchFamily="2" charset="0"/>
              </a:rPr>
              <a:t>CLASSE CE2-CM1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7A5BA-1974-485F-AEC4-0F887C230E7E}"/>
              </a:ext>
            </a:extLst>
          </p:cNvPr>
          <p:cNvSpPr/>
          <p:nvPr/>
        </p:nvSpPr>
        <p:spPr>
          <a:xfrm rot="10800000">
            <a:off x="357134" y="801991"/>
            <a:ext cx="3803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BIENVENUE</a:t>
            </a:r>
          </a:p>
          <a:p>
            <a:pPr algn="ctr"/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DANS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1EC10-B0E4-423A-8806-3B9A025B010B}"/>
              </a:ext>
            </a:extLst>
          </p:cNvPr>
          <p:cNvSpPr/>
          <p:nvPr/>
        </p:nvSpPr>
        <p:spPr>
          <a:xfrm rot="10800000">
            <a:off x="1296863" y="459118"/>
            <a:ext cx="1923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latin typeface="KG Always A Good Time" panose="02000505000000020003" pitchFamily="2" charset="0"/>
              </a:rPr>
              <a:t>la classe de ,,,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1F525A-568C-4CE1-A3CA-C62C00AA4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7" r="6534" b="40097"/>
          <a:stretch/>
        </p:blipFill>
        <p:spPr>
          <a:xfrm rot="10800000">
            <a:off x="4380240" y="99943"/>
            <a:ext cx="2386318" cy="22854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C04FA-49A0-4C1A-9093-5AD64DCB92CC}"/>
              </a:ext>
            </a:extLst>
          </p:cNvPr>
          <p:cNvSpPr/>
          <p:nvPr/>
        </p:nvSpPr>
        <p:spPr>
          <a:xfrm>
            <a:off x="68580" y="2366010"/>
            <a:ext cx="6697980" cy="670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5B9AEC-D490-444D-B3A2-427FDFA3F080}"/>
              </a:ext>
            </a:extLst>
          </p:cNvPr>
          <p:cNvSpPr txBox="1"/>
          <p:nvPr/>
        </p:nvSpPr>
        <p:spPr>
          <a:xfrm>
            <a:off x="68580" y="2432729"/>
            <a:ext cx="66751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/>
            <a:r>
              <a:rPr lang="fr-FR" sz="3000" dirty="0">
                <a:latin typeface="Bernard MT Condensed" panose="02050806060905020404" pitchFamily="18" charset="0"/>
                <a:cs typeface="Calibri Light" panose="020F0302020204030204" pitchFamily="34" charset="0"/>
              </a:rPr>
              <a:t>Lien classe – famille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Le cahier passerelle: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pour signaler une absence, noter les messages importants, remplir les documents administratifs, demander un rendez-vous, poser une question, suivre le bilan hebdomadaire du comportement de votre enfant, signer les mérites / rappels à l’ordre…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L’application </a:t>
            </a:r>
            <a:r>
              <a:rPr lang="fr-FR" sz="1300" b="1" dirty="0" err="1">
                <a:latin typeface="Century Gothic" panose="020B0502020202020204" pitchFamily="34" charset="0"/>
                <a:cs typeface="Calibri Light" panose="020F0302020204030204" pitchFamily="34" charset="0"/>
              </a:rPr>
              <a:t>Klassroom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: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pour découvrir les projets réalisés en classe, demander un rendez-vous, donner une information urgente, poser une question…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Application ou site Internet (gratuit)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  <a:sym typeface="Wingdings 3" panose="05040102010807070707" pitchFamily="18" charset="2"/>
              </a:rPr>
              <a:t>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Identifiant:</a:t>
            </a:r>
          </a:p>
          <a:p>
            <a:pPr marL="54864" algn="just"/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Demande de RDV: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écrire le motif du rendez-vous afin de préparer ou vérifier des documents si besoin. Proposer deux dates.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Livrets scolaires: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rendez-vous individuel fin novembre pour faire un point sur le début d’année + 1</a:t>
            </a:r>
            <a:r>
              <a:rPr lang="fr-FR" sz="1300" baseline="30000" dirty="0">
                <a:latin typeface="Century Gothic" panose="020B0502020202020204" pitchFamily="34" charset="0"/>
                <a:cs typeface="Calibri Light" panose="020F0302020204030204" pitchFamily="34" charset="0"/>
              </a:rPr>
              <a:t>er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livret en janvier + 2</a:t>
            </a:r>
            <a:r>
              <a:rPr lang="fr-FR" sz="1300" baseline="30000" dirty="0">
                <a:latin typeface="Century Gothic" panose="020B0502020202020204" pitchFamily="34" charset="0"/>
                <a:cs typeface="Calibri Light" panose="020F0302020204030204" pitchFamily="34" charset="0"/>
              </a:rPr>
              <a:t>e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 livret en juin.</a:t>
            </a:r>
          </a:p>
          <a:p>
            <a:pPr marL="54864" algn="just"/>
            <a:endParaRPr lang="fr-FR" sz="1300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54864" algn="just"/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</a:rPr>
              <a:t>Site en ligne pour consulter les livrets </a:t>
            </a:r>
            <a:r>
              <a:rPr lang="fr-FR" sz="1300" dirty="0">
                <a:latin typeface="Century Gothic" panose="020B0502020202020204" pitchFamily="34" charset="0"/>
                <a:cs typeface="Calibri Light" panose="020F0302020204030204" pitchFamily="34" charset="0"/>
                <a:sym typeface="Wingdings 3" panose="05040102010807070707" pitchFamily="18" charset="2"/>
              </a:rPr>
              <a:t> </a:t>
            </a:r>
            <a:r>
              <a:rPr lang="fr-FR" sz="1300" b="1" dirty="0">
                <a:latin typeface="Century Gothic" panose="020B0502020202020204" pitchFamily="34" charset="0"/>
                <a:cs typeface="Calibri Light" panose="020F0302020204030204" pitchFamily="34" charset="0"/>
                <a:sym typeface="Wingdings 3" panose="05040102010807070707" pitchFamily="18" charset="2"/>
              </a:rPr>
              <a:t>livreval.com</a:t>
            </a:r>
            <a:endParaRPr lang="fr-FR" sz="13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533EED4-8D80-4F45-BB04-08703310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267" y="6654432"/>
            <a:ext cx="310991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79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954</Words>
  <Application>Microsoft Office PowerPoint</Application>
  <PresentationFormat>Affichage à l'écran (4:3)</PresentationFormat>
  <Paragraphs>124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23" baseType="lpstr">
      <vt:lpstr>Always In My Heart</vt:lpstr>
      <vt:lpstr>Arial</vt:lpstr>
      <vt:lpstr>Bernard MT Condensed</vt:lpstr>
      <vt:lpstr>Calibri</vt:lpstr>
      <vt:lpstr>Calibri Light</vt:lpstr>
      <vt:lpstr>Century Gothic</vt:lpstr>
      <vt:lpstr>HelloBigDeal</vt:lpstr>
      <vt:lpstr>KG Always A Good Time</vt:lpstr>
      <vt:lpstr>KG Wake Me Up</vt:lpstr>
      <vt:lpstr>Marker Felt</vt:lpstr>
      <vt:lpstr>Mrs Chocolat</vt:lpstr>
      <vt:lpstr>Porky's</vt:lpstr>
      <vt:lpstr>Strawberry Blossom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Cenicienta</cp:lastModifiedBy>
  <cp:revision>84</cp:revision>
  <dcterms:created xsi:type="dcterms:W3CDTF">2018-08-09T06:46:28Z</dcterms:created>
  <dcterms:modified xsi:type="dcterms:W3CDTF">2018-08-28T13:10:03Z</dcterms:modified>
</cp:coreProperties>
</file>