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E3368D-060E-46D2-A746-1DC6602A5C61}" type="datetimeFigureOut">
              <a:rPr lang="fr-FR" smtClean="0"/>
              <a:pPr/>
              <a:t>06/07/2011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EBFBE-1A48-4616-8494-E75F1711C7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E400-FB95-43FA-8C3A-2DE401F16436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531F-1EAF-4ABE-A9A4-103C4A97BAE0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857C-5BEE-4E41-A7F1-137F10F97FDB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06BF-F477-414C-BF74-220BD905114D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F5AD-7926-408A-8AA9-356136700F92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21F5-51CF-459C-90CB-EB1895508A22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895E-633F-43BF-9D81-CAC637DEE3F9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FCBD-7E8A-48F2-AC4B-CF5E53023542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945-EB36-483A-988D-501BE898F96A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AB8AD-7E99-4A58-9D16-0CF09DAB95AD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B9CE-0179-49A1-B761-0A3F6202F363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4A63-67AB-4580-9978-7C34E7FC8792}" type="datetime1">
              <a:rPr lang="fr-FR" smtClean="0"/>
              <a:pPr/>
              <a:t>06/07/2011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http://cenicienta.eklablog.com/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D279-9173-44D4-90F4-1FCCB84D8E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drine\Documents\CE2\Blog\échel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6992" y="2195736"/>
            <a:ext cx="3024336" cy="2178090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apprendre les mots de l’échelon?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95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dirty="0"/>
              <a:t>Chaque soir</a:t>
            </a:r>
            <a:r>
              <a:rPr lang="fr-FR" sz="1700" dirty="0"/>
              <a:t>, la maîtresse donnera </a:t>
            </a:r>
            <a:r>
              <a:rPr lang="fr-FR" sz="1700" b="1" dirty="0" smtClean="0"/>
              <a:t>5 </a:t>
            </a:r>
            <a:r>
              <a:rPr lang="fr-FR" sz="1700" b="1" dirty="0"/>
              <a:t>mots </a:t>
            </a:r>
            <a:r>
              <a:rPr lang="fr-FR" sz="1700" dirty="0"/>
              <a:t>de </a:t>
            </a:r>
            <a:r>
              <a:rPr lang="fr-FR" sz="1700" dirty="0" smtClean="0"/>
              <a:t>l’échelle Dubois-</a:t>
            </a:r>
            <a:r>
              <a:rPr lang="fr-FR" sz="1700" dirty="0" err="1" smtClean="0"/>
              <a:t>Buyse</a:t>
            </a:r>
            <a:r>
              <a:rPr lang="fr-FR" sz="1700" dirty="0" smtClean="0"/>
              <a:t> à travailler. L’objectif est de </a:t>
            </a:r>
            <a:r>
              <a:rPr lang="fr-FR" sz="1700" b="1" u="sng" dirty="0" smtClean="0"/>
              <a:t>savoir les écrire et en connaître le sens </a:t>
            </a:r>
            <a:r>
              <a:rPr lang="fr-FR" sz="1700" dirty="0" smtClean="0"/>
              <a:t>pour les réutiliser à bon escient. Je peux </a:t>
            </a:r>
            <a:r>
              <a:rPr lang="fr-FR" sz="1700" b="1" dirty="0" smtClean="0"/>
              <a:t>surligner</a:t>
            </a:r>
            <a:r>
              <a:rPr lang="fr-FR" sz="1700" dirty="0" smtClean="0"/>
              <a:t> les mots appris.</a:t>
            </a:r>
          </a:p>
          <a:p>
            <a:pPr algn="just"/>
            <a:r>
              <a:rPr lang="fr-FR" sz="1700" b="1" dirty="0" smtClean="0"/>
              <a:t>Tous les lundis, la maîtresse dictera 10 mots pris aléatoirement.</a:t>
            </a:r>
          </a:p>
          <a:p>
            <a:pPr algn="just"/>
            <a:endParaRPr lang="fr-FR" sz="1700" b="1" dirty="0"/>
          </a:p>
          <a:p>
            <a:pPr algn="just"/>
            <a:endParaRPr lang="fr-FR" sz="1700" b="1" dirty="0" smtClean="0"/>
          </a:p>
          <a:p>
            <a:pPr algn="just"/>
            <a:endParaRPr lang="fr-FR" sz="1700" b="1" dirty="0" smtClean="0"/>
          </a:p>
          <a:p>
            <a:pPr algn="just"/>
            <a:endParaRPr lang="fr-FR" sz="1700" b="1" dirty="0" smtClean="0"/>
          </a:p>
          <a:p>
            <a:pPr algn="just"/>
            <a:endParaRPr lang="fr-FR" sz="1700" dirty="0" smtClean="0"/>
          </a:p>
          <a:p>
            <a:pPr algn="just"/>
            <a:r>
              <a:rPr lang="fr-FR" sz="1700" u="sng" dirty="0" smtClean="0"/>
              <a:t>Dans </a:t>
            </a:r>
            <a:r>
              <a:rPr lang="fr-FR" sz="1700" u="sng" dirty="0"/>
              <a:t>l'agenda</a:t>
            </a:r>
            <a:r>
              <a:rPr lang="fr-FR" sz="1700" dirty="0"/>
              <a:t>:</a:t>
            </a:r>
          </a:p>
          <a:p>
            <a:pPr algn="just"/>
            <a:r>
              <a:rPr lang="fr-FR" sz="1700" dirty="0"/>
              <a:t> </a:t>
            </a:r>
          </a:p>
          <a:p>
            <a:pPr algn="just"/>
            <a:r>
              <a:rPr lang="fr-FR" sz="2000" i="1" dirty="0" err="1" smtClean="0">
                <a:latin typeface="Cursive standard" pitchFamily="2" charset="0"/>
              </a:rPr>
              <a:t>Voc</a:t>
            </a:r>
            <a:r>
              <a:rPr lang="fr-FR" sz="2000" i="1" dirty="0" smtClean="0">
                <a:latin typeface="Cursive standard" pitchFamily="2" charset="0"/>
              </a:rPr>
              <a:t>: </a:t>
            </a:r>
            <a:r>
              <a:rPr lang="fr-FR" sz="2000" i="1" dirty="0" err="1">
                <a:latin typeface="Cursive standard" pitchFamily="2" charset="0"/>
              </a:rPr>
              <a:t>éch</a:t>
            </a:r>
            <a:r>
              <a:rPr lang="fr-FR" sz="2000" i="1" dirty="0">
                <a:latin typeface="Cursive standard" pitchFamily="2" charset="0"/>
              </a:rPr>
              <a:t>.12 </a:t>
            </a:r>
            <a:r>
              <a:rPr lang="fr-FR" sz="2000" i="1" dirty="0" smtClean="0">
                <a:latin typeface="Cursive standard" pitchFamily="2" charset="0"/>
                <a:sym typeface="Wingdings" pitchFamily="2" charset="2"/>
              </a:rPr>
              <a:t></a:t>
            </a:r>
            <a:r>
              <a:rPr lang="fr-FR" sz="2000" i="1" dirty="0" smtClean="0">
                <a:latin typeface="Cursive standard" pitchFamily="2" charset="0"/>
              </a:rPr>
              <a:t> </a:t>
            </a:r>
            <a:r>
              <a:rPr lang="fr-FR" sz="2000" i="1" dirty="0">
                <a:latin typeface="Cursive standard" pitchFamily="2" charset="0"/>
              </a:rPr>
              <a:t>5</a:t>
            </a:r>
            <a:endParaRPr lang="fr-FR" sz="2000" dirty="0">
              <a:latin typeface="Cursive standard" pitchFamily="2" charset="0"/>
            </a:endParaRPr>
          </a:p>
          <a:p>
            <a:pPr algn="just"/>
            <a:r>
              <a:rPr lang="fr-FR" sz="2000" i="1" dirty="0" smtClean="0">
                <a:latin typeface="Cursive standard" pitchFamily="2" charset="0"/>
              </a:rPr>
              <a:t>(Cela </a:t>
            </a:r>
            <a:r>
              <a:rPr lang="fr-FR" sz="2000" i="1" dirty="0">
                <a:latin typeface="Cursive standard" pitchFamily="2" charset="0"/>
              </a:rPr>
              <a:t>signifie que je dois </a:t>
            </a:r>
            <a:r>
              <a:rPr lang="fr-FR" sz="2000" i="1" dirty="0" smtClean="0">
                <a:latin typeface="Cursive standard" pitchFamily="2" charset="0"/>
              </a:rPr>
              <a:t>travailler les mots jusqu'au </a:t>
            </a:r>
            <a:r>
              <a:rPr lang="fr-FR" sz="2000" i="1" dirty="0">
                <a:latin typeface="Cursive standard" pitchFamily="2" charset="0"/>
              </a:rPr>
              <a:t>numéro </a:t>
            </a:r>
            <a:r>
              <a:rPr lang="fr-FR" sz="2000" i="1" dirty="0" smtClean="0">
                <a:latin typeface="Cursive standard" pitchFamily="2" charset="0"/>
              </a:rPr>
              <a:t>5 </a:t>
            </a:r>
            <a:r>
              <a:rPr lang="fr-FR" sz="2000" i="1" dirty="0">
                <a:latin typeface="Cursive standard" pitchFamily="2" charset="0"/>
              </a:rPr>
              <a:t>de la feuille de l'échelon n°12</a:t>
            </a:r>
            <a:r>
              <a:rPr lang="fr-FR" sz="2000" i="1" dirty="0" smtClean="0">
                <a:latin typeface="Cursive standard" pitchFamily="2" charset="0"/>
              </a:rPr>
              <a:t>.)</a:t>
            </a:r>
            <a:endParaRPr lang="fr-FR" sz="2000" dirty="0">
              <a:latin typeface="Cursive standard" pitchFamily="2" charset="0"/>
            </a:endParaRPr>
          </a:p>
          <a:p>
            <a:pPr algn="just"/>
            <a:r>
              <a:rPr lang="fr-FR" sz="1700" dirty="0"/>
              <a:t> </a:t>
            </a:r>
          </a:p>
          <a:p>
            <a:pPr algn="just"/>
            <a:r>
              <a:rPr lang="fr-FR" sz="1700" dirty="0"/>
              <a:t> </a:t>
            </a:r>
            <a:r>
              <a:rPr lang="fr-FR" sz="1700" b="1" u="sng" dirty="0" smtClean="0"/>
              <a:t>Voici quelques astuces pour apprendre ces mots :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Tu </a:t>
            </a:r>
            <a:r>
              <a:rPr lang="fr-FR" sz="1700" b="1" dirty="0" smtClean="0"/>
              <a:t>lis le 1</a:t>
            </a:r>
            <a:r>
              <a:rPr lang="fr-FR" sz="1700" b="1" baseline="30000" dirty="0" smtClean="0"/>
              <a:t>er</a:t>
            </a:r>
            <a:r>
              <a:rPr lang="fr-FR" sz="1700" b="1" dirty="0" smtClean="0"/>
              <a:t>  mot à HAUTE VOIX </a:t>
            </a:r>
            <a:r>
              <a:rPr lang="fr-FR" sz="1700" dirty="0" smtClean="0"/>
              <a:t>correctement et tu regardes les difficultés orthographiques (lettre muette, son complexe,…)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Tu </a:t>
            </a:r>
            <a:r>
              <a:rPr lang="fr-FR" sz="1700" b="1" dirty="0" smtClean="0"/>
              <a:t>fermes les yeux et tu essaies de les revoir dans ta tête</a:t>
            </a:r>
            <a:r>
              <a:rPr lang="fr-FR" sz="1700" dirty="0" smtClean="0"/>
              <a:t> : tu te vois en train de l’écrire / de le dire / de l’entendre.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Tu </a:t>
            </a:r>
            <a:r>
              <a:rPr lang="fr-FR" sz="1700" b="1" dirty="0" smtClean="0"/>
              <a:t>ouvres les yeux et tu vérifies</a:t>
            </a:r>
            <a:r>
              <a:rPr lang="fr-FR" sz="1700" dirty="0" smtClean="0"/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Puis, tu </a:t>
            </a:r>
            <a:r>
              <a:rPr lang="fr-FR" sz="1700" b="1" dirty="0" smtClean="0"/>
              <a:t>copies 5 fois le mot sans erreur </a:t>
            </a:r>
            <a:r>
              <a:rPr lang="fr-FR" sz="1700" dirty="0" smtClean="0"/>
              <a:t>(et si possible tu demandes à un membre de ta famille de te les dicter).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Enfin, tu </a:t>
            </a:r>
            <a:r>
              <a:rPr lang="fr-FR" sz="1700" b="1" dirty="0" smtClean="0"/>
              <a:t>écris une « phrase exemple » </a:t>
            </a:r>
            <a:r>
              <a:rPr lang="fr-FR" sz="1700" dirty="0" smtClean="0"/>
              <a:t>pour montrer que tu as compris le sens du mot (tu peux chercher dans le dictionnaire pour t’aider).</a:t>
            </a:r>
          </a:p>
          <a:p>
            <a:pPr algn="just"/>
            <a:endParaRPr lang="fr-FR" sz="1700" dirty="0"/>
          </a:p>
          <a:p>
            <a:pPr algn="just"/>
            <a:r>
              <a:rPr lang="fr-FR" sz="2000" i="1" u="sng" dirty="0">
                <a:latin typeface="Cursive standard" pitchFamily="2" charset="0"/>
              </a:rPr>
              <a:t>Exemple</a:t>
            </a:r>
            <a:r>
              <a:rPr lang="fr-FR" sz="2000" i="1" dirty="0">
                <a:latin typeface="Cursive standard" pitchFamily="2" charset="0"/>
              </a:rPr>
              <a:t>: le mot </a:t>
            </a:r>
            <a:r>
              <a:rPr lang="fr-FR" sz="2000" i="1" dirty="0" smtClean="0">
                <a:latin typeface="Cursive standard" pitchFamily="2" charset="0"/>
              </a:rPr>
              <a:t>« poubelle (</a:t>
            </a:r>
            <a:r>
              <a:rPr lang="fr-FR" sz="2000" i="1" dirty="0" err="1" smtClean="0">
                <a:latin typeface="Cursive standard" pitchFamily="2" charset="0"/>
              </a:rPr>
              <a:t>n.f</a:t>
            </a:r>
            <a:r>
              <a:rPr lang="fr-FR" sz="2000" i="1" dirty="0" smtClean="0">
                <a:latin typeface="Cursive standard" pitchFamily="2" charset="0"/>
              </a:rPr>
              <a:t>) »</a:t>
            </a:r>
            <a:endParaRPr lang="fr-FR" sz="2000" i="1" dirty="0">
              <a:latin typeface="Cursive standard" pitchFamily="2" charset="0"/>
            </a:endParaRPr>
          </a:p>
          <a:p>
            <a:pPr algn="just"/>
            <a:r>
              <a:rPr lang="fr-FR" sz="2000" i="1" dirty="0" smtClean="0">
                <a:latin typeface="Cursive standard" pitchFamily="2" charset="0"/>
              </a:rPr>
              <a:t>poubelle</a:t>
            </a:r>
            <a:r>
              <a:rPr lang="fr-FR" sz="2000" i="1" dirty="0">
                <a:latin typeface="Cursive standard" pitchFamily="2" charset="0"/>
              </a:rPr>
              <a:t>, poubelle, poubelle, poubelle, poubelle</a:t>
            </a:r>
          </a:p>
          <a:p>
            <a:pPr algn="just"/>
            <a:r>
              <a:rPr lang="fr-FR" sz="2000" i="1" dirty="0">
                <a:latin typeface="Cursive standard" pitchFamily="2" charset="0"/>
              </a:rPr>
              <a:t>Ex : J'ai jeté les épluchures de carottes dans la </a:t>
            </a:r>
            <a:r>
              <a:rPr lang="fr-FR" sz="2000" i="1" dirty="0" smtClean="0">
                <a:latin typeface="Cursive standard" pitchFamily="2" charset="0"/>
              </a:rPr>
              <a:t>poubelle.</a:t>
            </a:r>
            <a:endParaRPr lang="fr-FR" sz="2000" i="1" dirty="0">
              <a:latin typeface="Cursive standard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être attentif en classe?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Lorsque la maîtresse me demande d’arrêter toute activité: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pose mon stylo,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lève la tête,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regarde la maîtresse,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j’oublie un instant ce que j’étais en train de faire,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j’écoute la maîtresse ou le copain qui parle pour la classe.</a:t>
            </a:r>
          </a:p>
          <a:p>
            <a:pPr algn="just"/>
            <a:r>
              <a:rPr lang="fr-FR" sz="1700" dirty="0" smtClean="0"/>
              <a:t> </a:t>
            </a:r>
          </a:p>
          <a:p>
            <a:pPr algn="just"/>
            <a:r>
              <a:rPr lang="fr-FR" sz="1700" b="1" u="sng" dirty="0" smtClean="0"/>
              <a:t>Je dois comprendre ce qui est dit en classe: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réfléchis : je peux répondre aux questions,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pose des questions si je ne comprends pas,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si la maîtresse va trop vite, je lui dis,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b="1" dirty="0" smtClean="0"/>
              <a:t>je retiens le plus important,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j’ai le droit de prendre quelques pauses mais j’essaie de les </a:t>
            </a:r>
            <a:r>
              <a:rPr lang="fr-FR" sz="1700" smtClean="0"/>
              <a:t>prendre </a:t>
            </a:r>
            <a:r>
              <a:rPr lang="fr-FR" sz="1700" smtClean="0"/>
              <a:t>au </a:t>
            </a:r>
            <a:r>
              <a:rPr lang="fr-FR" sz="1700" dirty="0" smtClean="0"/>
              <a:t>moment où je ne perds rien d’important.</a:t>
            </a:r>
          </a:p>
          <a:p>
            <a:pPr algn="just"/>
            <a:r>
              <a:rPr lang="fr-FR" sz="1700" b="1" dirty="0" smtClean="0"/>
              <a:t> </a:t>
            </a:r>
            <a:endParaRPr lang="fr-FR" sz="1700" dirty="0" smtClean="0"/>
          </a:p>
          <a:p>
            <a:pPr algn="just"/>
            <a:r>
              <a:rPr lang="fr-FR" sz="1700" b="1" u="sng" dirty="0" smtClean="0"/>
              <a:t>Je peux relâcher mon attention: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la maîtresse explique une nouvelle fois et que j’ai compris,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la maîtresse donne un autre exemple.</a:t>
            </a:r>
          </a:p>
          <a:p>
            <a:pPr algn="just"/>
            <a:r>
              <a:rPr lang="fr-FR" sz="1700" dirty="0" smtClean="0"/>
              <a:t> </a:t>
            </a:r>
          </a:p>
          <a:p>
            <a:pPr algn="just"/>
            <a:r>
              <a:rPr lang="fr-FR" sz="1700" b="1" u="sng" dirty="0" smtClean="0"/>
              <a:t>A la fin de la classe:</a:t>
            </a:r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prends du temps pour me détendre ,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je fais mes devoirs, ce qui a été dit en classe revient petit à petit, le travail est alors plus facile.</a:t>
            </a:r>
          </a:p>
          <a:p>
            <a:pPr algn="just"/>
            <a:endParaRPr lang="fr-FR" sz="17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andrine\AppData\Local\Microsoft\Windows\Temporary Internet Files\Content.IE5\4YZTTXRX\MC900186106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573016" y="6948264"/>
            <a:ext cx="1746504" cy="1834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apprendre une leçon?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u="sng" dirty="0" smtClean="0"/>
              <a:t>Pour apprendre et comprendre ma leçon</a:t>
            </a:r>
            <a:r>
              <a:rPr lang="fr-FR" sz="1600" b="1" dirty="0" smtClean="0"/>
              <a:t>: </a:t>
            </a:r>
          </a:p>
          <a:p>
            <a:pPr algn="just"/>
            <a:endParaRPr lang="fr-FR" sz="16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dois </a:t>
            </a:r>
            <a:r>
              <a:rPr lang="fr-FR" sz="1600" b="1" dirty="0" smtClean="0"/>
              <a:t>écouter et participer en classe </a:t>
            </a:r>
            <a:r>
              <a:rPr lang="fr-FR" sz="1600" dirty="0" smtClean="0"/>
              <a:t>lors de la leçon.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dois l’avoir </a:t>
            </a:r>
            <a:r>
              <a:rPr lang="fr-FR" sz="1600" b="1" dirty="0" smtClean="0"/>
              <a:t>copiée correctement</a:t>
            </a:r>
            <a:r>
              <a:rPr lang="fr-FR" sz="16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consacre </a:t>
            </a:r>
            <a:r>
              <a:rPr lang="fr-FR" sz="1600" b="1" dirty="0" smtClean="0"/>
              <a:t>chaque jour un petit moment </a:t>
            </a:r>
            <a:r>
              <a:rPr lang="fr-FR" sz="1600" dirty="0" smtClean="0"/>
              <a:t>à ma leçon pour bien l’avoir en tête avant l’évaluation. 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la </a:t>
            </a:r>
            <a:r>
              <a:rPr lang="fr-FR" sz="1600" b="1" dirty="0" smtClean="0"/>
              <a:t>relis</a:t>
            </a:r>
            <a:r>
              <a:rPr lang="fr-FR" sz="1600" dirty="0" smtClean="0"/>
              <a:t> et la </a:t>
            </a:r>
            <a:r>
              <a:rPr lang="fr-FR" sz="1600" b="1" dirty="0" smtClean="0"/>
              <a:t>répète</a:t>
            </a:r>
            <a:r>
              <a:rPr lang="fr-FR" sz="1600" dirty="0" smtClean="0"/>
              <a:t> plusieurs fois. 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dois </a:t>
            </a:r>
            <a:r>
              <a:rPr lang="fr-FR" sz="1600" b="1" dirty="0" smtClean="0"/>
              <a:t>connaître tous les mots</a:t>
            </a:r>
            <a:r>
              <a:rPr lang="fr-FR" sz="1600" dirty="0" smtClean="0"/>
              <a:t>, sinon je les recherche dans le dictionnaire. 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Il y a différentes </a:t>
            </a:r>
            <a:r>
              <a:rPr lang="fr-FR" sz="1600" b="1" dirty="0" smtClean="0"/>
              <a:t>méthodes pour apprendre</a:t>
            </a:r>
            <a:r>
              <a:rPr lang="fr-FR" sz="1600" dirty="0" smtClean="0"/>
              <a:t>:</a:t>
            </a:r>
          </a:p>
          <a:p>
            <a:pPr marL="273050" algn="just"/>
            <a:r>
              <a:rPr lang="fr-FR" sz="1600" dirty="0" smtClean="0"/>
              <a:t>- lire plusieurs fois à voix haute ou dans sa tête la leçon,</a:t>
            </a:r>
          </a:p>
          <a:p>
            <a:pPr marL="273050" algn="just"/>
            <a:r>
              <a:rPr lang="fr-FR" sz="1600" dirty="0" smtClean="0"/>
              <a:t>- cacher des parties du texte et les deviner,</a:t>
            </a:r>
          </a:p>
          <a:p>
            <a:pPr marL="273050" algn="just"/>
            <a:r>
              <a:rPr lang="fr-FR" sz="1600" dirty="0" smtClean="0"/>
              <a:t>- se poser des questions sur ce que l’on a lu,</a:t>
            </a:r>
          </a:p>
          <a:p>
            <a:pPr marL="273050" algn="just"/>
            <a:r>
              <a:rPr lang="fr-FR" sz="1600" dirty="0" smtClean="0"/>
              <a:t>-recopier plusieurs fois certains passages ou simplement les informations importantes,</a:t>
            </a:r>
          </a:p>
          <a:p>
            <a:pPr marL="273050" algn="just"/>
            <a:r>
              <a:rPr lang="fr-FR" sz="1600" dirty="0" smtClean="0"/>
              <a:t>- mémoriser lignes par lignes ou paragraphes par paragraphes,</a:t>
            </a:r>
          </a:p>
          <a:p>
            <a:pPr marL="273050" algn="just">
              <a:buFontTx/>
              <a:buChar char="-"/>
            </a:pPr>
            <a:r>
              <a:rPr lang="fr-FR" sz="1600" dirty="0" smtClean="0"/>
              <a:t>fermer les yeux et revoir la leçon.</a:t>
            </a:r>
          </a:p>
          <a:p>
            <a:pPr algn="just"/>
            <a:endParaRPr lang="fr-FR" sz="1600" dirty="0" smtClean="0"/>
          </a:p>
          <a:p>
            <a:pPr algn="just"/>
            <a:r>
              <a:rPr lang="fr-FR" sz="1600" b="1" u="sng" dirty="0" smtClean="0"/>
              <a:t>Pour vérifier mon apprentissage</a:t>
            </a:r>
            <a:r>
              <a:rPr lang="fr-FR" sz="1600" b="1" dirty="0" smtClean="0"/>
              <a:t>:</a:t>
            </a:r>
          </a:p>
          <a:p>
            <a:pPr algn="just"/>
            <a:endParaRPr lang="fr-FR" sz="16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peux réciter à quelqu’un,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Je peux réciter à moi-même dans ma tête ou à voix haute,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Je peux  m’enregistrer et m’écouter au magnétophone,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Je peux me faire questionner,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Je peux écrire tout ce que j’ai retenu de la leçon, refaire les schémas,</a:t>
            </a:r>
          </a:p>
          <a:p>
            <a:pPr>
              <a:buFont typeface="Arial" pitchFamily="34" charset="0"/>
              <a:buChar char="•"/>
            </a:pPr>
            <a:r>
              <a:rPr lang="fr-FR" sz="1600" dirty="0" smtClean="0"/>
              <a:t>Je peux expliquer à quelqu’un la leçon.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/>
            <a:r>
              <a:rPr lang="fr-FR" sz="1600" b="1" u="sng" dirty="0" smtClean="0"/>
              <a:t>Pour faire son métier d’élève:</a:t>
            </a:r>
          </a:p>
          <a:p>
            <a:pPr algn="just"/>
            <a:endParaRPr lang="fr-FR" sz="1600" b="1" u="sng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Lorsque je sais ma leçon, même si je ne suis pas interrogé(e), je me dis que je suis </a:t>
            </a:r>
            <a:r>
              <a:rPr lang="fr-FR" sz="1600" b="1" dirty="0" smtClean="0"/>
              <a:t>fier(fière) </a:t>
            </a:r>
            <a:r>
              <a:rPr lang="fr-FR" sz="1600" dirty="0" smtClean="0"/>
              <a:t>ou </a:t>
            </a:r>
            <a:r>
              <a:rPr lang="fr-FR" sz="1600" b="1" dirty="0" smtClean="0"/>
              <a:t>heureux(heureuse)</a:t>
            </a:r>
            <a:r>
              <a:rPr lang="fr-FR" sz="1600" dirty="0" smtClean="0"/>
              <a:t> d’avoir fait des </a:t>
            </a:r>
            <a:r>
              <a:rPr lang="fr-FR" sz="1600" b="1" dirty="0" smtClean="0"/>
              <a:t>efforts</a:t>
            </a:r>
            <a:r>
              <a:rPr lang="fr-FR" sz="1600" dirty="0" smtClean="0"/>
              <a:t> : j’ai le sentiment de bien faire mon métier d’élève.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s’améliorer en lecture?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</a:t>
            </a:r>
            <a:r>
              <a:rPr lang="fr-FR" sz="1600" b="1" u="sng" dirty="0" smtClean="0"/>
              <a:t>Les lieux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fréquente régulièrement la bibliothèque.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m’entraîne à repérer les endroits où sont situés les différentes sortes de livres à la bibliothèque.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lis n’importe où, comme j’en ai envie.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/>
            <a:r>
              <a:rPr lang="fr-FR" sz="1600" b="1" u="sng" dirty="0" smtClean="0"/>
              <a:t>Les temps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lis un peu chaque soir à la maison.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pense à lire quand je suis tout(e) seul(e) et que je m’ennuie.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glisse un livre dans ma valise quand je pars en vacances ou en week-end. 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/>
            <a:r>
              <a:rPr lang="fr-FR" sz="1600" b="1" u="sng" dirty="0" smtClean="0"/>
              <a:t>Avoir un avis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relis autant de fois que je veux les passages que j’aime le plus. 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cherche à savoir (dans ma tête) pourquoi un livre que j’ai choisi ne me plaît pas. Je ne me force pas et j’en choisis un autre. Je pourrai toujours relire ce livre à un autre moment. Je ne deviendrai un lecteur efficace que si j’ai plaisir à lire.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parle avec mes camarades ou avec des adultes des livres que j’ai aimés pour avoir la joie de leur faire découvrir.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/>
            <a:r>
              <a:rPr lang="fr-FR" sz="1600" b="1" u="sng" dirty="0" smtClean="0"/>
              <a:t>Côté pratique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m’efforce de rendre à temps les livres que j’ai empruntés.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retiens le nom des auteurs des livres que j’ai lus. Je pourrai ainsi rechercher facilement les ouvrages de ces auteurs.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refais, avant chaque période de vacances, un petit bilan des livres que j’ai lus. Si le bilan est trop faible, il faudra que je fasse des efforts sérieux.</a:t>
            </a:r>
          </a:p>
          <a:p>
            <a:pPr>
              <a:buFontTx/>
              <a:buChar char="-"/>
            </a:pPr>
            <a:endParaRPr lang="fr-FR" sz="16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préparer son cartable?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 </a:t>
            </a:r>
            <a:r>
              <a:rPr lang="fr-FR" sz="1600" b="1" u="sng" dirty="0" smtClean="0"/>
              <a:t>Pour préparer mon cartable</a:t>
            </a:r>
          </a:p>
          <a:p>
            <a:pPr algn="just"/>
            <a:endParaRPr lang="fr-FR" sz="16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</a:t>
            </a:r>
            <a:r>
              <a:rPr lang="fr-FR" sz="1600" b="1" dirty="0" smtClean="0"/>
              <a:t>regarde mon agenda </a:t>
            </a:r>
            <a:r>
              <a:rPr lang="fr-FR" sz="1600" dirty="0" smtClean="0"/>
              <a:t>pour emporter le matériel nécessaire à une tâche précise.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n’emporte </a:t>
            </a:r>
            <a:r>
              <a:rPr lang="fr-FR" sz="1600" b="1" dirty="0" smtClean="0"/>
              <a:t>rien d’inutile </a:t>
            </a:r>
            <a:r>
              <a:rPr lang="fr-FR" sz="1600" dirty="0" smtClean="0"/>
              <a:t>mais il doit toujours y avoir :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600" dirty="0" smtClean="0"/>
              <a:t> Mon agenda.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600" dirty="0" smtClean="0"/>
              <a:t> Mon cahier de correspondance.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600" dirty="0" smtClean="0"/>
              <a:t> Ma trousse.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600" dirty="0" smtClean="0"/>
              <a:t> Mes cahiers de leçons (français et mathématiques).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600" dirty="0" smtClean="0"/>
              <a:t> Le porte vues de méthodologie.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mets mes </a:t>
            </a:r>
            <a:r>
              <a:rPr lang="fr-FR" sz="1600" b="1" dirty="0" smtClean="0"/>
              <a:t>cahiers avec la reliure en bas </a:t>
            </a:r>
            <a:r>
              <a:rPr lang="fr-FR" sz="1600" dirty="0" smtClean="0"/>
              <a:t>pour ne pas les abîmer.</a:t>
            </a:r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Je sépare les livres et les cahiers.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/>
            <a:r>
              <a:rPr lang="fr-FR" sz="1600" b="1" dirty="0" smtClean="0"/>
              <a:t>Régulièrement, je vide mon cartable et je range, jette tout ce qui se trouve</a:t>
            </a:r>
          </a:p>
          <a:p>
            <a:pPr algn="just"/>
            <a:r>
              <a:rPr lang="fr-FR" sz="1600" b="1" dirty="0" smtClean="0"/>
              <a:t>au fond !</a:t>
            </a:r>
          </a:p>
          <a:p>
            <a:pPr algn="just"/>
            <a:endParaRPr lang="fr-FR" sz="1600" b="1" dirty="0" smtClean="0"/>
          </a:p>
          <a:p>
            <a:pPr algn="just"/>
            <a:endParaRPr lang="fr-FR" sz="1600" b="1" dirty="0" smtClean="0"/>
          </a:p>
          <a:p>
            <a:pPr algn="just"/>
            <a:endParaRPr lang="fr-FR" sz="1600" b="1" dirty="0" smtClean="0"/>
          </a:p>
          <a:p>
            <a:pPr algn="just"/>
            <a:r>
              <a:rPr lang="fr-FR" sz="1600" b="1" u="sng" dirty="0" smtClean="0"/>
              <a:t>Une trousse bien faite</a:t>
            </a:r>
          </a:p>
          <a:p>
            <a:pPr algn="just"/>
            <a:r>
              <a:rPr lang="fr-FR" sz="1600" dirty="0" smtClean="0"/>
              <a:t>Avoir en permanence tout mon matériel dans ma trousse facilite mon travail. Je </a:t>
            </a:r>
            <a:r>
              <a:rPr lang="fr-FR" sz="1600" b="1" dirty="0" smtClean="0"/>
              <a:t>vérifie</a:t>
            </a:r>
            <a:r>
              <a:rPr lang="fr-FR" sz="1600" dirty="0" smtClean="0"/>
              <a:t> donc régulièrement son </a:t>
            </a:r>
            <a:r>
              <a:rPr lang="fr-FR" sz="1600" b="1" dirty="0" smtClean="0"/>
              <a:t>contenu</a:t>
            </a:r>
            <a:r>
              <a:rPr lang="fr-FR" sz="1600" dirty="0" smtClean="0"/>
              <a:t> et </a:t>
            </a:r>
            <a:r>
              <a:rPr lang="fr-FR" sz="1600" b="1" dirty="0" smtClean="0"/>
              <a:t>remplace le matériel défectueux ou manquant.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Sandrine\AppData\Local\Microsoft\Windows\Temporary Internet Files\Content.IE5\48U7O233\MC9003441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9160" y="1979712"/>
            <a:ext cx="1800200" cy="1611368"/>
          </a:xfrm>
          <a:prstGeom prst="rect">
            <a:avLst/>
          </a:prstGeom>
          <a:noFill/>
        </p:spPr>
      </p:pic>
      <p:pic>
        <p:nvPicPr>
          <p:cNvPr id="1029" name="Picture 5" descr="http://coloriage.mobi/images/trousse_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864" y="6588224"/>
            <a:ext cx="2520280" cy="2261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se repérer dans le matériel?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88640" y="1187623"/>
          <a:ext cx="6480720" cy="7682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8621"/>
                <a:gridCol w="976615"/>
                <a:gridCol w="2885484"/>
              </a:tblGrid>
              <a:tr h="701276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Cahiers, classeurs, lutins…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À quoi ils servent?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071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cahier transparent</a:t>
                      </a:r>
                    </a:p>
                    <a:p>
                      <a:pPr algn="just"/>
                      <a:r>
                        <a:rPr lang="fr-FR" sz="1400" dirty="0" smtClean="0"/>
                        <a:t>Cahier de correspondance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/>
                        <a:t>x</a:t>
                      </a:r>
                      <a:endParaRPr lang="fr-FR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Échange des mots entre les parents/ l’école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Agenda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x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Pour noter ses devoirs</a:t>
                      </a:r>
                      <a:endParaRPr lang="fr-FR" sz="1400" dirty="0"/>
                    </a:p>
                  </a:txBody>
                  <a:tcPr/>
                </a:tc>
              </a:tr>
              <a:tr h="504629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Petits cahiers orange et jaune </a:t>
                      </a:r>
                      <a:r>
                        <a:rPr lang="fr-FR" sz="1400" baseline="0" dirty="0" smtClean="0"/>
                        <a:t>à spirale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x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Leçons de français et mathématiques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baseline="0" dirty="0" smtClean="0"/>
                        <a:t>Petit cahier violet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x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Cahier du soir (pour les devoirs)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baseline="0" dirty="0" smtClean="0"/>
                        <a:t>Lutin 40 vues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/>
                        <a:t>x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Méthodologie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</a:t>
                      </a:r>
                      <a:r>
                        <a:rPr lang="fr-FR" sz="1400" baseline="0" dirty="0" smtClean="0"/>
                        <a:t> cahier rouge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Cahier du jour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</a:t>
                      </a:r>
                      <a:r>
                        <a:rPr lang="fr-FR" sz="1400" baseline="0" dirty="0" smtClean="0"/>
                        <a:t> cahier rose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Poésie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 cahier vert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Musique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Lutin 60</a:t>
                      </a:r>
                      <a:r>
                        <a:rPr lang="fr-FR" sz="1400" baseline="0" dirty="0" smtClean="0"/>
                        <a:t> vues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Lecture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 classeur</a:t>
                      </a:r>
                      <a:r>
                        <a:rPr lang="fr-FR" sz="1400" baseline="0" dirty="0" smtClean="0"/>
                        <a:t> souple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Rédaction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</a:t>
                      </a:r>
                      <a:r>
                        <a:rPr lang="fr-FR" sz="1400" baseline="0" dirty="0" smtClean="0"/>
                        <a:t> cahier bleu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Sciences et technologie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cahier rouge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Histoire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cahier vert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Géographie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cahier violet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baseline="0" dirty="0" smtClean="0"/>
                        <a:t>Évaluations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cahier orange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Informatique</a:t>
                      </a:r>
                      <a:endParaRPr lang="fr-FR" sz="1400" dirty="0"/>
                    </a:p>
                  </a:txBody>
                  <a:tcPr/>
                </a:tc>
              </a:tr>
              <a:tr h="523071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Grand classeur souple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Ateliers</a:t>
                      </a:r>
                      <a:r>
                        <a:rPr lang="fr-FR" sz="1400" baseline="0" dirty="0" smtClean="0"/>
                        <a:t> autonomes/Plans de travail archivés/Anglais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Petit classeur rigide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Histoire des Arts</a:t>
                      </a:r>
                      <a:endParaRPr lang="fr-FR" sz="1400" dirty="0"/>
                    </a:p>
                  </a:txBody>
                  <a:tcPr/>
                </a:tc>
              </a:tr>
              <a:tr h="361156"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Pochette à rabat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/>
                        <a:t>Productions d’arts visuels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50" name="Picture 2" descr="C:\Users\Sandrine\AppData\Local\Microsoft\Windows\Temporary Internet Files\Content.IE5\48U7O233\MC9003441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952" y="1259632"/>
            <a:ext cx="720080" cy="644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faire un exposé? (1)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2567672"/>
            <a:ext cx="648072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500" b="1" dirty="0" smtClean="0"/>
              <a:t>Un exposé, c’est quoi ?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Tout seul, à deux ou trois, tu vas présenter un sujet à la classe. Lorsque tu fais un exposé, c'est comme si tu devenais le professeur et expliquais une leçon à tes camarades.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Vous parlerez pendant environ 10-15 minutes, en vous aidant d’une affiche que vous aurez préparée.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Ensuite, peut-être que tes camarades poseront des questions. Tu pourras aussi apporter des choses que la classe pourra regarder, toucher, sentir, écouter ou gouter !</a:t>
            </a:r>
          </a:p>
          <a:p>
            <a:pPr algn="just"/>
            <a:endParaRPr lang="fr-FR" sz="1500" b="1" dirty="0" smtClean="0"/>
          </a:p>
          <a:p>
            <a:pPr algn="just"/>
            <a:r>
              <a:rPr lang="fr-FR" sz="1500" b="1" dirty="0" smtClean="0"/>
              <a:t>Étape 1 : D’abord, se documenter !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Cherche des informations sur ton sujet. Tu peux lire des livres ou des revues (adaptés à ton âge) en allant à la bibliothèque. Tu peux également chercher sur internet.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Tu dois aussi chercher des images, des schémas, des dessins ou des photos qui sont en accord avec ton thème.</a:t>
            </a:r>
          </a:p>
          <a:p>
            <a:pPr algn="just"/>
            <a:endParaRPr lang="fr-FR" sz="1500" b="1" dirty="0" smtClean="0"/>
          </a:p>
          <a:p>
            <a:pPr algn="just"/>
            <a:r>
              <a:rPr lang="fr-FR" sz="1500" b="1" dirty="0" smtClean="0"/>
              <a:t>Étape 2 : faire un plan.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Tu ne peux pas raconter les choses dans n'importe quel ordre : choisis 3 ou 4 grands sujets pour ce que tu vas dire, et choisis l’ordre dans lequel tu vas en parler.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N’essaie pas de dire tout : ce n’est pas possible ! Il faut choisir le plus important, et « jeter » tout le reste !</a:t>
            </a:r>
          </a:p>
          <a:p>
            <a:pPr algn="just"/>
            <a:r>
              <a:rPr lang="fr-FR" sz="1500" u="sng" dirty="0" smtClean="0"/>
              <a:t>Comment choisir ce que tu vas dire </a:t>
            </a:r>
            <a:r>
              <a:rPr lang="fr-FR" sz="1500" dirty="0" smtClean="0"/>
              <a:t>?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Choisis les informations les plus importantes.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Choisis aussi les détails étonnants ou amusants, les choses qui t’ont impressionnées dans ce que tu as lu. Ils intéresseront surement tes camarades.</a:t>
            </a:r>
            <a:endParaRPr lang="fr-FR" sz="1500" b="1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Sandrine\AppData\Local\Microsoft\Windows\Temporary Internet Files\Content.IE5\ZB00Y2QC\MC900345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6912" y="1187624"/>
            <a:ext cx="1851660" cy="1474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faire un exposé? (2)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smtClean="0"/>
              <a:t>Étape 3 : préparer ce que tu vas dire.</a:t>
            </a:r>
          </a:p>
          <a:p>
            <a:pPr>
              <a:buFont typeface="Arial" pitchFamily="34" charset="0"/>
              <a:buChar char="•"/>
            </a:pPr>
            <a:r>
              <a:rPr lang="fr-FR" sz="1500" dirty="0" smtClean="0"/>
              <a:t>Commence par t’entendre avec tes camarades pour décider de ce que chacun va dire. Vous devez tous parler un peu.</a:t>
            </a:r>
          </a:p>
          <a:p>
            <a:pPr>
              <a:buFont typeface="Arial" pitchFamily="34" charset="0"/>
              <a:buChar char="•"/>
            </a:pPr>
            <a:r>
              <a:rPr lang="fr-FR" sz="1500" dirty="0" smtClean="0"/>
              <a:t>Ensuite, rédige ton texte bien lisiblement sur une feuille. Tu pourras garder ta feuille à la main le jour de l’exposé. </a:t>
            </a:r>
          </a:p>
          <a:p>
            <a:pPr>
              <a:buFont typeface="Arial" pitchFamily="34" charset="0"/>
              <a:buChar char="•"/>
            </a:pPr>
            <a:endParaRPr lang="fr-FR" sz="1500" b="1" dirty="0" smtClean="0"/>
          </a:p>
          <a:p>
            <a:r>
              <a:rPr lang="fr-FR" sz="1500" b="1" dirty="0" smtClean="0"/>
              <a:t>Étape 4 : préparer l’affiche.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Écris au feutre le titre de l’exposé en lettres capitales de 4 ou 5 cm de haut. (Tu peux tirer des traits fins pour écrire droit. Tu les gommeras ensuite !)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Tous ensemble, choisissez les photos, dessins ou schémas que vous voulez afficher. Décidez de la mise en page (où mettrez-vous le texte ? Ou mettrez-vous les illustrations ?)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Légendez toutes les illustrations.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Décidez de ce que vous allez écrire sur l’affiche. Vous n’êtes pas obligés d’écrire tout ce que vous allez dire. N’écrivez que les choses les plus importantes.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Pour mettre les textes sur l’affiche, vous pouvez les taper à l’ordinateur et les imprimer en choisissant une très grosse taille de police (taille 28 pour les titres et 18-20 pour les textes).</a:t>
            </a:r>
          </a:p>
          <a:p>
            <a:pPr algn="just">
              <a:buFont typeface="Arial" pitchFamily="34" charset="0"/>
              <a:buChar char="•"/>
            </a:pPr>
            <a:r>
              <a:rPr lang="fr-FR" sz="1500" dirty="0" smtClean="0"/>
              <a:t>Vous pouvez aussi les écrire à la main. Dans ce cas, écrivez-les d’abord sur des feuilles (feuilles de couleur claire par exemple) que vous collerez ensuite sur l’affiche. Ainsi, si ce n’est pas assez bien écrit, vous pourrez recommencer. Pensez à écrire soigneusement, gros, et bien droit. Il faut que l’on puisse lire l’affiche en se plaçant à 2-3 mètres du mur.</a:t>
            </a:r>
          </a:p>
          <a:p>
            <a:pPr algn="just">
              <a:buFont typeface="Arial" pitchFamily="34" charset="0"/>
              <a:buChar char="•"/>
            </a:pPr>
            <a:endParaRPr lang="fr-FR" sz="1500" dirty="0" smtClean="0"/>
          </a:p>
          <a:p>
            <a:r>
              <a:rPr lang="fr-FR" sz="1500" b="1" dirty="0" smtClean="0"/>
              <a:t>Étape 5 : s’entrainer.</a:t>
            </a:r>
          </a:p>
          <a:p>
            <a:pPr>
              <a:buFont typeface="Arial" pitchFamily="34" charset="0"/>
              <a:buChar char="•"/>
            </a:pPr>
            <a:r>
              <a:rPr lang="fr-FR" sz="1500" dirty="0" smtClean="0"/>
              <a:t>Quand tu as fini, il faut te préparer. Essaie d’apprendre par cœur (ou presque) ce que tu auras à dire, pour pouvoir parler en regardant la classe, sans trop lire ton papier.</a:t>
            </a:r>
          </a:p>
          <a:p>
            <a:endParaRPr lang="fr-FR" sz="1500" dirty="0" smtClean="0"/>
          </a:p>
          <a:p>
            <a:r>
              <a:rPr lang="fr-FR" sz="1500" b="1" dirty="0" smtClean="0"/>
              <a:t>Le jour de l’exposé…</a:t>
            </a:r>
          </a:p>
          <a:p>
            <a:pPr>
              <a:buFont typeface="Arial" pitchFamily="34" charset="0"/>
              <a:buChar char="•"/>
            </a:pPr>
            <a:r>
              <a:rPr lang="fr-FR" sz="1500" dirty="0" smtClean="0"/>
              <a:t>Parle bien fort, sans tourner le dos, pour que tout le monde entende et… c’est toi le professeur !</a:t>
            </a:r>
          </a:p>
          <a:p>
            <a:pPr algn="just"/>
            <a:endParaRPr lang="fr-FR" sz="1500" b="1" dirty="0" smtClean="0"/>
          </a:p>
          <a:p>
            <a:pPr algn="just"/>
            <a:endParaRPr lang="fr-FR" sz="1500" b="1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reconnaître les domaines en français?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Le vocabulaire</a:t>
            </a:r>
          </a:p>
          <a:p>
            <a:pPr algn="just"/>
            <a:r>
              <a:rPr lang="fr-FR" sz="1700" b="1" dirty="0" smtClean="0">
                <a:sym typeface="Wingdings" pitchFamily="2" charset="2"/>
              </a:rPr>
              <a:t> Il </a:t>
            </a:r>
            <a:r>
              <a:rPr lang="fr-FR" sz="1700" b="1" dirty="0" smtClean="0"/>
              <a:t>sert à comprendre les mots.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comment ils sont construits, qu’ils existe de synonymes, des contraires, des homonymes, des familles de mots;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aussi à chercher dans le dictionnaire.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L’orthographe</a:t>
            </a:r>
          </a:p>
          <a:p>
            <a:pPr algn="just"/>
            <a:r>
              <a:rPr lang="fr-FR" sz="1700" b="1" dirty="0" smtClean="0">
                <a:sym typeface="Wingdings" pitchFamily="2" charset="2"/>
              </a:rPr>
              <a:t> Elle </a:t>
            </a:r>
            <a:r>
              <a:rPr lang="fr-FR" sz="1700" b="1" dirty="0" smtClean="0"/>
              <a:t>sert à comprendre les relations entre les sons et les lettres.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à écrire sans faute et à bien utiliser les règles d’accord comme le pluriel des noms, des adjectifs, des verbes…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La grammaire</a:t>
            </a:r>
          </a:p>
          <a:p>
            <a:pPr algn="just">
              <a:buFont typeface="Wingdings"/>
              <a:buChar char="à"/>
            </a:pPr>
            <a:r>
              <a:rPr lang="fr-FR" sz="1700" b="1" dirty="0" smtClean="0">
                <a:sym typeface="Wingdings" pitchFamily="2" charset="2"/>
              </a:rPr>
              <a:t>Elle permet de comprendre que l'ordre des mots d’une phrase est important </a:t>
            </a:r>
            <a:r>
              <a:rPr lang="fr-FR" sz="1700" dirty="0" smtClean="0">
                <a:sym typeface="Wingdings" pitchFamily="2" charset="2"/>
              </a:rPr>
              <a:t>et qu’il existe des relations entre les phrases à l’intérieur d’un texte.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>
                <a:sym typeface="Wingdings" pitchFamily="2" charset="2"/>
              </a:rPr>
              <a:t>Tu apprends aussi les types et formes de phrases, la nature et la fonction des mots, la ponctuation.</a:t>
            </a:r>
          </a:p>
          <a:p>
            <a:pPr algn="just">
              <a:buFont typeface="Arial" pitchFamily="34" charset="0"/>
              <a:buChar char="•"/>
            </a:pPr>
            <a:endParaRPr lang="fr-FR" sz="1700" dirty="0" smtClean="0">
              <a:sym typeface="Wingdings" pitchFamily="2" charset="2"/>
            </a:endParaRPr>
          </a:p>
          <a:p>
            <a:pPr algn="just"/>
            <a:r>
              <a:rPr lang="fr-FR" sz="1700" b="1" u="sng" dirty="0" smtClean="0">
                <a:sym typeface="Wingdings" pitchFamily="2" charset="2"/>
              </a:rPr>
              <a:t>La conjugaison</a:t>
            </a:r>
          </a:p>
          <a:p>
            <a:pPr algn="just">
              <a:buFont typeface="Wingdings"/>
              <a:buChar char="à"/>
            </a:pPr>
            <a:r>
              <a:rPr lang="fr-FR" sz="1700" dirty="0" smtClean="0">
                <a:sym typeface="Wingdings" pitchFamily="2" charset="2"/>
              </a:rPr>
              <a:t> </a:t>
            </a:r>
            <a:r>
              <a:rPr lang="fr-FR" sz="1700" b="1" dirty="0" smtClean="0">
                <a:sym typeface="Wingdings" pitchFamily="2" charset="2"/>
              </a:rPr>
              <a:t>Elle permet de comprendre quand et comment il faut utiliser les formes du verbe.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>
                <a:sym typeface="Wingdings" pitchFamily="2" charset="2"/>
              </a:rPr>
              <a:t>Tu apprends à conjuguer un verbe et à choisir le temps et le mode qui conviennent (passé, présent, futur…)</a:t>
            </a:r>
          </a:p>
          <a:p>
            <a:pPr algn="just"/>
            <a:endParaRPr lang="fr-FR" sz="1700" dirty="0" smtClean="0">
              <a:sym typeface="Wingdings" pitchFamily="2" charset="2"/>
            </a:endParaRPr>
          </a:p>
          <a:p>
            <a:pPr algn="just"/>
            <a:endParaRPr lang="fr-FR" sz="1700" dirty="0" smtClean="0"/>
          </a:p>
          <a:p>
            <a:pPr algn="just"/>
            <a:endParaRPr lang="fr-FR" sz="1700" dirty="0" smtClean="0"/>
          </a:p>
          <a:p>
            <a:pPr algn="just"/>
            <a:endParaRPr lang="fr-FR" sz="1700" dirty="0" smtClean="0"/>
          </a:p>
          <a:p>
            <a:pPr algn="just"/>
            <a:endParaRPr lang="fr-FR" sz="17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reconnaître les domaines en mathématiques?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La numération et le calcul</a:t>
            </a:r>
          </a:p>
          <a:p>
            <a:pPr algn="just">
              <a:buFont typeface="Wingdings"/>
              <a:buChar char="à"/>
            </a:pPr>
            <a:r>
              <a:rPr lang="fr-FR" sz="1700" b="1" dirty="0" smtClean="0">
                <a:sym typeface="Wingdings" pitchFamily="2" charset="2"/>
              </a:rPr>
              <a:t> C’est le travail sur les nombres</a:t>
            </a:r>
            <a:r>
              <a:rPr lang="fr-FR" sz="1700" b="1" dirty="0" smtClean="0"/>
              <a:t>.</a:t>
            </a:r>
          </a:p>
          <a:p>
            <a:pPr algn="just"/>
            <a:r>
              <a:rPr lang="fr-FR" sz="1700" i="1" dirty="0" smtClean="0"/>
              <a:t>Tu peux avoir à écrire le signe qui convient, à écrire les chiffres en lettres ou à décomposer des nombres (1238 = 1000+200+30+8), à calculer…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La géométrie</a:t>
            </a:r>
          </a:p>
          <a:p>
            <a:pPr algn="just">
              <a:buFont typeface="Wingdings"/>
              <a:buChar char="à"/>
            </a:pPr>
            <a:r>
              <a:rPr lang="fr-FR" sz="1700" b="1" dirty="0" smtClean="0">
                <a:sym typeface="Wingdings" pitchFamily="2" charset="2"/>
              </a:rPr>
              <a:t> C’est le travail sur les solides, les figures, les droites ou les segments.</a:t>
            </a:r>
          </a:p>
          <a:p>
            <a:pPr algn="just"/>
            <a:r>
              <a:rPr lang="fr-FR" sz="1700" i="1" dirty="0" smtClean="0">
                <a:sym typeface="Wingdings" pitchFamily="2" charset="2"/>
              </a:rPr>
              <a:t>Tu as besoin d’outils comme la règle, l’équerre, le compas …</a:t>
            </a:r>
          </a:p>
          <a:p>
            <a:pPr algn="just"/>
            <a:endParaRPr lang="fr-FR" sz="1700" dirty="0" smtClean="0">
              <a:sym typeface="Wingdings" pitchFamily="2" charset="2"/>
            </a:endParaRPr>
          </a:p>
          <a:p>
            <a:pPr algn="just"/>
            <a:r>
              <a:rPr lang="fr-FR" sz="1700" b="1" u="sng" dirty="0" smtClean="0"/>
              <a:t>La mesure</a:t>
            </a:r>
          </a:p>
          <a:p>
            <a:pPr algn="just">
              <a:buFont typeface="Wingdings"/>
              <a:buChar char="à"/>
            </a:pPr>
            <a:r>
              <a:rPr lang="fr-FR" sz="1700" dirty="0" smtClean="0">
                <a:sym typeface="Wingdings" pitchFamily="2" charset="2"/>
              </a:rPr>
              <a:t> </a:t>
            </a:r>
            <a:r>
              <a:rPr lang="fr-FR" sz="1700" b="1" dirty="0" smtClean="0">
                <a:sym typeface="Wingdings" pitchFamily="2" charset="2"/>
              </a:rPr>
              <a:t>C’est le travail sur les longueurs, le temps, les masses (poids).</a:t>
            </a:r>
          </a:p>
          <a:p>
            <a:pPr algn="just"/>
            <a:r>
              <a:rPr lang="fr-FR" sz="1700" i="1" dirty="0" smtClean="0">
                <a:sym typeface="Wingdings" pitchFamily="2" charset="2"/>
              </a:rPr>
              <a:t>Différents instruments sont nécessaires: le double-décimètre, la montre, la balance…</a:t>
            </a:r>
          </a:p>
          <a:p>
            <a:pPr algn="just"/>
            <a:endParaRPr lang="fr-FR" sz="1700" dirty="0" smtClean="0">
              <a:sym typeface="Wingdings" pitchFamily="2" charset="2"/>
            </a:endParaRPr>
          </a:p>
          <a:p>
            <a:pPr algn="just"/>
            <a:r>
              <a:rPr lang="fr-FR" sz="1700" b="1" u="sng" dirty="0" smtClean="0">
                <a:sym typeface="Wingdings" pitchFamily="2" charset="2"/>
              </a:rPr>
              <a:t>La résolution de problèmes</a:t>
            </a:r>
          </a:p>
          <a:p>
            <a:pPr algn="just">
              <a:buFont typeface="Wingdings"/>
              <a:buChar char="à"/>
            </a:pPr>
            <a:r>
              <a:rPr lang="fr-FR" sz="1700" dirty="0" smtClean="0">
                <a:sym typeface="Wingdings" pitchFamily="2" charset="2"/>
              </a:rPr>
              <a:t> </a:t>
            </a:r>
            <a:r>
              <a:rPr lang="fr-FR" sz="1700" b="1" dirty="0" smtClean="0">
                <a:sym typeface="Wingdings" pitchFamily="2" charset="2"/>
              </a:rPr>
              <a:t>C’est le travail sur des situations à résoudre.</a:t>
            </a:r>
          </a:p>
          <a:p>
            <a:pPr algn="just"/>
            <a:r>
              <a:rPr lang="fr-FR" sz="1700" i="1" dirty="0" smtClean="0">
                <a:sym typeface="Wingdings" pitchFamily="2" charset="2"/>
              </a:rPr>
              <a:t>Tu dois réfléchir, te poser des questions, trouver des réponses et pour cela, faire des opérations.</a:t>
            </a:r>
          </a:p>
          <a:p>
            <a:pPr algn="just"/>
            <a:endParaRPr lang="fr-FR" sz="17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reconnaître les domaines en découverte du monde?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La biologie </a:t>
            </a:r>
            <a:r>
              <a:rPr lang="fr-FR" sz="1700" dirty="0" smtClean="0"/>
              <a:t>(« bio » = vie)</a:t>
            </a:r>
          </a:p>
          <a:p>
            <a:pPr algn="just"/>
            <a:r>
              <a:rPr lang="fr-FR" sz="1700" i="1" dirty="0" smtClean="0"/>
              <a:t>C’est quand tu travailles  sur le corps humain, les animaux, les plantes, les bébés, la circulation du sang…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La technologie</a:t>
            </a:r>
          </a:p>
          <a:p>
            <a:pPr algn="just"/>
            <a:r>
              <a:rPr lang="fr-FR" sz="1700" i="1" dirty="0" smtClean="0"/>
              <a:t>C’est quand tu essaies de comprendre comment fonctionnent un circuit électrique, l’informatiques, les moteurs, les engrenages ou le sablier …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Les sciences physiques</a:t>
            </a:r>
          </a:p>
          <a:p>
            <a:pPr algn="just"/>
            <a:r>
              <a:rPr lang="fr-FR" sz="1700" i="1" dirty="0" smtClean="0"/>
              <a:t>C’est quand tu étudies les volcans, les planètes, les étoiles, l’air, l’eau, les pierres…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L’histoire</a:t>
            </a:r>
          </a:p>
          <a:p>
            <a:pPr algn="just">
              <a:buFont typeface="Wingdings"/>
              <a:buChar char="à"/>
            </a:pPr>
            <a:r>
              <a:rPr lang="fr-FR" sz="1700" b="1" dirty="0" smtClean="0"/>
              <a:t>C’est tout ce qui se rapporte au passé, même récent.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à connaître ce qui s’est passé « </a:t>
            </a:r>
            <a:r>
              <a:rPr lang="fr-FR" sz="1700" i="1" dirty="0" smtClean="0"/>
              <a:t>avant</a:t>
            </a:r>
            <a:r>
              <a:rPr lang="fr-FR" sz="1700" dirty="0" smtClean="0"/>
              <a:t> » (comment vivaient nos ancêtres) pour mieux comprendre ce qui se passe « </a:t>
            </a:r>
            <a:r>
              <a:rPr lang="fr-FR" sz="1700" i="1" dirty="0" smtClean="0"/>
              <a:t>aujourd'hui</a:t>
            </a:r>
            <a:r>
              <a:rPr lang="fr-FR" sz="1700" dirty="0" smtClean="0"/>
              <a:t> ».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aussi à te </a:t>
            </a:r>
            <a:r>
              <a:rPr lang="fr-FR" sz="1700" b="1" dirty="0" smtClean="0"/>
              <a:t>repérer dans le temps </a:t>
            </a:r>
            <a:r>
              <a:rPr lang="fr-FR" sz="1700" dirty="0" smtClean="0"/>
              <a:t>(connaître les grandes périodes principales; les événements et les dates importantes…)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La géographie</a:t>
            </a:r>
          </a:p>
          <a:p>
            <a:pPr algn="just">
              <a:buFont typeface="Wingdings"/>
              <a:buChar char="à"/>
            </a:pPr>
            <a:r>
              <a:rPr lang="fr-FR" sz="1700" b="1" dirty="0" smtClean="0"/>
              <a:t>C’est tout ce qui concerne notre planète, les paysages, les villes, la population…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ce qui se passe dans </a:t>
            </a:r>
            <a:r>
              <a:rPr lang="fr-FR" sz="1700" b="1" dirty="0" smtClean="0"/>
              <a:t>notre pays et ailleurs </a:t>
            </a:r>
            <a:r>
              <a:rPr lang="fr-FR" sz="1700" dirty="0" smtClean="0"/>
              <a:t>pour mieux comprendre les différentes façons de vivre.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700" dirty="0" smtClean="0"/>
              <a:t>Tu apprends aussi à te </a:t>
            </a:r>
            <a:r>
              <a:rPr lang="fr-FR" sz="1700" b="1" dirty="0" smtClean="0"/>
              <a:t>repérer dans l’espace </a:t>
            </a:r>
            <a:r>
              <a:rPr lang="fr-FR" sz="1700" dirty="0" smtClean="0"/>
              <a:t>(reconnaître l’espace proche et l’espace lointain, lire des cartes, des plans…)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bien tenir le cahier du jour?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/>
              <a:t>Mon </a:t>
            </a:r>
            <a:r>
              <a:rPr lang="fr-FR" sz="1700" dirty="0"/>
              <a:t>cahier va me </a:t>
            </a:r>
            <a:r>
              <a:rPr lang="fr-FR" sz="1700" b="1" dirty="0"/>
              <a:t>servir à apprendre mes leçons, à refaire mes exercices. </a:t>
            </a:r>
            <a:r>
              <a:rPr lang="fr-FR" sz="1700" dirty="0"/>
              <a:t>La maîtresse doit </a:t>
            </a:r>
            <a:r>
              <a:rPr lang="fr-FR" sz="1700" b="1" dirty="0"/>
              <a:t>pouvoir me relire et corriger mon travail</a:t>
            </a:r>
            <a:r>
              <a:rPr lang="fr-FR" sz="1700" dirty="0"/>
              <a:t> ; mes parents pourront évaluer mes progrès. Je dois donc tenir correctement mon cahier.</a:t>
            </a:r>
          </a:p>
          <a:p>
            <a:pPr algn="just"/>
            <a:r>
              <a:rPr lang="fr-FR" sz="1700" dirty="0"/>
              <a:t> </a:t>
            </a:r>
          </a:p>
          <a:p>
            <a:pPr algn="just"/>
            <a:endParaRPr lang="fr-FR" sz="1700" b="1" u="sng" dirty="0" smtClean="0"/>
          </a:p>
          <a:p>
            <a:pPr algn="just"/>
            <a:r>
              <a:rPr lang="fr-FR" sz="1700" b="1" u="sng" dirty="0" smtClean="0"/>
              <a:t>Voici </a:t>
            </a:r>
            <a:r>
              <a:rPr lang="fr-FR" sz="1700" b="1" u="sng" dirty="0"/>
              <a:t>quelques conseils </a:t>
            </a:r>
            <a:r>
              <a:rPr lang="fr-FR" sz="1700" b="1" u="sng" dirty="0" smtClean="0"/>
              <a:t>:</a:t>
            </a:r>
          </a:p>
          <a:p>
            <a:pPr algn="just"/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Mon écriture doit toujours être soignée.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b="1" dirty="0"/>
              <a:t>la date à </a:t>
            </a:r>
            <a:r>
              <a:rPr lang="fr-FR" sz="1700" b="1" dirty="0" smtClean="0"/>
              <a:t>3 </a:t>
            </a:r>
            <a:r>
              <a:rPr lang="fr-FR" sz="1700" b="1" dirty="0"/>
              <a:t>carreaux de la </a:t>
            </a:r>
            <a:r>
              <a:rPr lang="fr-FR" sz="1700" b="1" dirty="0" smtClean="0"/>
              <a:t>marge </a:t>
            </a:r>
            <a:r>
              <a:rPr lang="fr-FR" sz="1700" dirty="0" smtClean="0"/>
              <a:t>que je </a:t>
            </a:r>
            <a:r>
              <a:rPr lang="fr-FR" sz="1700" b="1" dirty="0" smtClean="0"/>
              <a:t>souligne à la règle en rouge </a:t>
            </a:r>
            <a:r>
              <a:rPr lang="fr-FR" sz="1700" dirty="0" smtClean="0"/>
              <a:t>sur l’interligne juste en dessous.</a:t>
            </a:r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saute une ligne.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b="1" dirty="0"/>
              <a:t>le titre de la leçon </a:t>
            </a:r>
            <a:r>
              <a:rPr lang="fr-FR" sz="1700" b="1" dirty="0" smtClean="0"/>
              <a:t>à 3 carreaux de la marge </a:t>
            </a:r>
            <a:r>
              <a:rPr lang="fr-FR" sz="1700" dirty="0" smtClean="0"/>
              <a:t>que </a:t>
            </a:r>
            <a:r>
              <a:rPr lang="fr-FR" sz="1700" dirty="0"/>
              <a:t>je souligne </a:t>
            </a:r>
            <a:r>
              <a:rPr lang="fr-FR" sz="1700" b="1" u="sng" dirty="0"/>
              <a:t>à la règle en rouge</a:t>
            </a:r>
            <a:r>
              <a:rPr lang="fr-FR" sz="1700" dirty="0"/>
              <a:t> sur l’interligne juste en dessous.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saute </a:t>
            </a:r>
            <a:r>
              <a:rPr lang="fr-FR" sz="1700" dirty="0" smtClean="0"/>
              <a:t>1 ligne.</a:t>
            </a:r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u="sng" dirty="0" smtClean="0"/>
              <a:t>la consigne ou le numéro de l’exercice et la page</a:t>
            </a:r>
            <a:r>
              <a:rPr lang="fr-FR" sz="1700" dirty="0" smtClean="0"/>
              <a:t>. </a:t>
            </a:r>
            <a:r>
              <a:rPr lang="fr-FR" sz="1700" dirty="0"/>
              <a:t>Je les souligne </a:t>
            </a:r>
            <a:r>
              <a:rPr lang="fr-FR" sz="1700" b="1" u="sng" dirty="0" smtClean="0"/>
              <a:t>à la </a:t>
            </a:r>
            <a:r>
              <a:rPr lang="fr-FR" sz="1700" b="1" u="sng" dirty="0"/>
              <a:t>règle </a:t>
            </a:r>
            <a:r>
              <a:rPr lang="fr-FR" sz="1700" b="1" u="sng" dirty="0" smtClean="0"/>
              <a:t>en bleu</a:t>
            </a:r>
            <a:r>
              <a:rPr lang="fr-FR" sz="1700" b="1" u="sng" dirty="0"/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</a:t>
            </a:r>
            <a:r>
              <a:rPr lang="fr-FR" sz="1700" dirty="0" smtClean="0"/>
              <a:t>saute 1 ligne et je commence </a:t>
            </a:r>
            <a:r>
              <a:rPr lang="fr-FR" sz="1700" dirty="0"/>
              <a:t>mon exercice.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Quand je change d’exercice, je saute une ligne …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Si j’écris des </a:t>
            </a:r>
            <a:r>
              <a:rPr lang="fr-FR" sz="1700" b="1" u="sng" dirty="0"/>
              <a:t>opérations</a:t>
            </a:r>
            <a:r>
              <a:rPr lang="fr-FR" sz="1700" dirty="0"/>
              <a:t>, j’utilise </a:t>
            </a:r>
            <a:r>
              <a:rPr lang="fr-FR" sz="1700" u="sng" dirty="0"/>
              <a:t>un carreau par chiffre</a:t>
            </a:r>
            <a:r>
              <a:rPr lang="fr-FR" sz="1700" dirty="0"/>
              <a:t> et une ligne par membre de l’opération.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Dans </a:t>
            </a:r>
            <a:r>
              <a:rPr lang="fr-FR" sz="1700" dirty="0"/>
              <a:t>un </a:t>
            </a:r>
            <a:r>
              <a:rPr lang="fr-FR" sz="1700" u="sng" dirty="0"/>
              <a:t>texte à trous</a:t>
            </a:r>
            <a:r>
              <a:rPr lang="fr-FR" sz="1700" dirty="0"/>
              <a:t>, je mets mes réponses dans </a:t>
            </a:r>
            <a:r>
              <a:rPr lang="fr-FR" sz="1700" u="sng" dirty="0"/>
              <a:t>une couleur différente</a:t>
            </a:r>
            <a:r>
              <a:rPr lang="fr-FR" sz="1700" dirty="0"/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Si je me trompe, je </a:t>
            </a:r>
            <a:r>
              <a:rPr lang="fr-FR" sz="1700" b="1" u="sng" dirty="0"/>
              <a:t>barre proprement à la règle</a:t>
            </a:r>
            <a:r>
              <a:rPr lang="fr-FR" sz="1700" dirty="0"/>
              <a:t> et je poursuis.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fais attention à ne pas corner les pages de mon cahier.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corrige en vert.</a:t>
            </a:r>
          </a:p>
          <a:p>
            <a:pPr algn="just">
              <a:buFont typeface="Arial" pitchFamily="34" charset="0"/>
              <a:buChar char="•"/>
            </a:pPr>
            <a:endParaRPr lang="fr-FR" sz="1700" dirty="0" smtClean="0"/>
          </a:p>
          <a:p>
            <a:pPr algn="just">
              <a:buFont typeface="Arial" pitchFamily="34" charset="0"/>
              <a:buChar char="•"/>
            </a:pPr>
            <a:endParaRPr lang="fr-FR" sz="1700" dirty="0"/>
          </a:p>
          <a:p>
            <a:pPr algn="just"/>
            <a:r>
              <a:rPr lang="fr-FR" sz="1700" dirty="0"/>
              <a:t>Mon cahier sera ramassé régulièrement et noté selon ces critères</a:t>
            </a:r>
            <a:r>
              <a:rPr lang="fr-FR" sz="1700" dirty="0" smtClean="0"/>
              <a:t>.</a:t>
            </a:r>
            <a:endParaRPr lang="fr-FR" sz="1700" i="1" dirty="0">
              <a:latin typeface="Cursive standard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faire le résumé d’un texte?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Pour résumer un texte, il faut:</a:t>
            </a:r>
          </a:p>
          <a:p>
            <a:pPr algn="just"/>
            <a:endParaRPr lang="fr-FR" sz="1700" b="1" u="sng" dirty="0" smtClean="0"/>
          </a:p>
          <a:p>
            <a:pPr algn="just">
              <a:buFont typeface="Arial" pitchFamily="34" charset="0"/>
              <a:buChar char="•"/>
            </a:pPr>
            <a:r>
              <a:rPr lang="fr-FR" sz="1700" b="1" dirty="0" smtClean="0"/>
              <a:t>Lire le texte pour le comprendre, puis repérer: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700" dirty="0" smtClean="0"/>
              <a:t>Les personnages principaux (Qui?)</a:t>
            </a:r>
          </a:p>
          <a:p>
            <a:pPr algn="just">
              <a:buFont typeface="Wingdings" pitchFamily="2" charset="2"/>
              <a:buChar char="ü"/>
            </a:pPr>
            <a:r>
              <a:rPr lang="fr-FR" sz="1700" dirty="0" smtClean="0"/>
              <a:t>L’action (Où? Quand? Que se passe-t-il?)</a:t>
            </a:r>
          </a:p>
          <a:p>
            <a:pPr algn="just">
              <a:buFont typeface="Arial" pitchFamily="34" charset="0"/>
              <a:buChar char="•"/>
            </a:pPr>
            <a:endParaRPr lang="fr-FR" sz="17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700" b="1" dirty="0" smtClean="0"/>
              <a:t>Relire le texte</a:t>
            </a:r>
            <a:r>
              <a:rPr lang="fr-FR" sz="1700" dirty="0" smtClean="0"/>
              <a:t>, en entourant ou soulignant les mots qui répondent aux questions précédentes (c’est-à-dire ce qui est important).</a:t>
            </a:r>
          </a:p>
          <a:p>
            <a:pPr algn="just">
              <a:buFont typeface="Arial" pitchFamily="34" charset="0"/>
              <a:buChar char="•"/>
            </a:pPr>
            <a:endParaRPr lang="fr-FR" sz="17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700" b="1" dirty="0" smtClean="0"/>
              <a:t>Écrire le résumé </a:t>
            </a:r>
            <a:r>
              <a:rPr lang="fr-FR" sz="1700" dirty="0" smtClean="0"/>
              <a:t>en prenant les idées principales extraites du texte et en les organisant pour faire de vraies phrases.</a:t>
            </a:r>
          </a:p>
          <a:p>
            <a:pPr algn="just"/>
            <a:endParaRPr lang="fr-FR" sz="17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920" y="4932040"/>
            <a:ext cx="1656184" cy="2717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relire un texte?</a:t>
            </a:r>
          </a:p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améliorer un brouillon?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u="sng" dirty="0" smtClean="0"/>
              <a:t>Pour te relire, tu dois:</a:t>
            </a:r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que ton texte contient </a:t>
            </a:r>
            <a:r>
              <a:rPr lang="fr-FR" sz="1600" b="1" dirty="0" smtClean="0"/>
              <a:t>tous les renseignements nécessaires</a:t>
            </a:r>
            <a:r>
              <a:rPr lang="fr-FR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que ton texte a </a:t>
            </a:r>
            <a:r>
              <a:rPr lang="fr-FR" sz="1600" b="1" dirty="0" smtClean="0"/>
              <a:t>un début, un milieu et une fin </a:t>
            </a:r>
            <a:r>
              <a:rPr lang="fr-FR" sz="1600" dirty="0" smtClean="0"/>
              <a:t>; vérifier également la </a:t>
            </a:r>
            <a:r>
              <a:rPr lang="fr-FR" sz="1600" b="1" dirty="0" smtClean="0"/>
              <a:t>répartition en paragraphes</a:t>
            </a:r>
            <a:r>
              <a:rPr lang="fr-FR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Relire chaque phrase très attentivement pour vérifier qu’elle a </a:t>
            </a:r>
            <a:r>
              <a:rPr lang="fr-FR" sz="1600" b="1" dirty="0" smtClean="0"/>
              <a:t>un sens </a:t>
            </a:r>
            <a:r>
              <a:rPr lang="fr-FR" sz="1600" dirty="0" smtClean="0"/>
              <a:t>et qu’elle est écrite en </a:t>
            </a:r>
            <a:r>
              <a:rPr lang="fr-FR" sz="1600" b="1" dirty="0" smtClean="0"/>
              <a:t>français correct </a:t>
            </a:r>
            <a:r>
              <a:rPr lang="fr-FR" sz="1600" dirty="0" smtClean="0"/>
              <a:t>; profites-en pour vérifier la </a:t>
            </a:r>
            <a:r>
              <a:rPr lang="fr-FR" sz="1600" b="1" dirty="0" smtClean="0"/>
              <a:t>ponctuation</a:t>
            </a:r>
            <a:r>
              <a:rPr lang="fr-FR" sz="1600" dirty="0" smtClean="0"/>
              <a:t> (majuscules, points, virgules...).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l’orthographe des </a:t>
            </a:r>
            <a:r>
              <a:rPr lang="fr-FR" sz="1600" b="1" dirty="0" smtClean="0"/>
              <a:t>mots invariables</a:t>
            </a:r>
            <a:r>
              <a:rPr lang="fr-FR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l’orthographe des mots dont tu n’es pas sûr(e).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les </a:t>
            </a:r>
            <a:r>
              <a:rPr lang="fr-FR" sz="1600" b="1" dirty="0" smtClean="0"/>
              <a:t>accords dans les groupes nominaux </a:t>
            </a:r>
            <a:r>
              <a:rPr lang="fr-FR" sz="1600" dirty="0" smtClean="0"/>
              <a:t>(attention au “s” ou au “x” du pluriel).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Vérifier </a:t>
            </a:r>
            <a:r>
              <a:rPr lang="fr-FR" sz="1600" b="1" dirty="0" smtClean="0"/>
              <a:t>l’accord des verbes </a:t>
            </a:r>
            <a:r>
              <a:rPr lang="fr-FR" sz="1600" dirty="0" smtClean="0"/>
              <a:t>en cherchant le sujet (attention aux terminaisons !).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Tu peux utiliser un </a:t>
            </a:r>
            <a:r>
              <a:rPr lang="fr-FR" sz="1600" b="1" dirty="0" smtClean="0"/>
              <a:t>dictionnaire</a:t>
            </a:r>
            <a:r>
              <a:rPr lang="fr-FR" sz="1600" dirty="0" smtClean="0"/>
              <a:t>, des </a:t>
            </a:r>
            <a:r>
              <a:rPr lang="fr-FR" sz="1600" b="1" dirty="0" smtClean="0"/>
              <a:t>tableaux de conjugaison</a:t>
            </a:r>
            <a:r>
              <a:rPr lang="fr-FR" sz="1600" dirty="0" smtClean="0"/>
              <a:t>...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/>
              <a:t>Enfin, relire une dernière fois ton texte.</a:t>
            </a:r>
          </a:p>
          <a:p>
            <a:pPr algn="just"/>
            <a:endParaRPr lang="fr-FR" sz="1600" dirty="0" smtClean="0"/>
          </a:p>
          <a:p>
            <a:pPr algn="just"/>
            <a:endParaRPr lang="fr-FR" sz="1600" dirty="0" smtClean="0"/>
          </a:p>
          <a:p>
            <a:pPr algn="just"/>
            <a:endParaRPr lang="fr-FR" sz="1600" dirty="0" smtClean="0"/>
          </a:p>
          <a:p>
            <a:pPr algn="ctr"/>
            <a:r>
              <a:rPr lang="fr-FR" sz="1600" b="1" i="1" dirty="0" smtClean="0"/>
              <a:t>Lorsque toutes ces vérifications seront effectuées, tu pourras recopier ton texte... Pas avant !</a:t>
            </a:r>
            <a:endParaRPr lang="fr-FR" sz="1700" b="1" i="1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Que faire quand j’ai terminé un travail en avance?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sz="1600" dirty="0" smtClean="0"/>
              <a:t>Je </a:t>
            </a:r>
            <a:r>
              <a:rPr lang="fr-FR" sz="1600" b="1" dirty="0" smtClean="0"/>
              <a:t>fais place neuve sur mon bureau </a:t>
            </a:r>
            <a:r>
              <a:rPr lang="fr-FR" sz="1600" dirty="0" smtClean="0"/>
              <a:t>pour être prêt(e) à commencer une activité nouvelle.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1600" dirty="0" smtClean="0"/>
              <a:t>Je vérifie que </a:t>
            </a:r>
            <a:r>
              <a:rPr lang="fr-FR" sz="1600" b="1" dirty="0" smtClean="0"/>
              <a:t>ma case de table est correctement rangée </a:t>
            </a:r>
            <a:r>
              <a:rPr lang="fr-FR" sz="1600" dirty="0" smtClean="0"/>
              <a:t>(pas de feuilles qui dépassent, un tas de petits cahiers, un tas de grands cahiers). Je dois avoir en permanence: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Le cahier du jour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L’ardoise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Le classeur d’ateliers autonomes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Le livre de français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Le livre d’orthographe</a:t>
            </a:r>
          </a:p>
          <a:p>
            <a:pPr marL="1076325" indent="-342900" algn="just">
              <a:buFont typeface="Wingdings" pitchFamily="2" charset="2"/>
              <a:buChar char="ü"/>
            </a:pPr>
            <a:r>
              <a:rPr lang="fr-FR" sz="1600" dirty="0" smtClean="0"/>
              <a:t>Le fichier de mathématiques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1600" dirty="0" smtClean="0"/>
              <a:t>Je vérifie que </a:t>
            </a:r>
            <a:r>
              <a:rPr lang="fr-FR" sz="1600" b="1" dirty="0" smtClean="0"/>
              <a:t>les feuilles </a:t>
            </a:r>
            <a:r>
              <a:rPr lang="fr-FR" sz="1600" dirty="0" smtClean="0"/>
              <a:t>de mon lutin et de mes classeurs sont </a:t>
            </a:r>
            <a:r>
              <a:rPr lang="fr-FR" sz="1600" b="1" dirty="0" smtClean="0"/>
              <a:t>placées au bon endroit</a:t>
            </a:r>
            <a:r>
              <a:rPr lang="fr-FR" sz="1600" dirty="0" smtClean="0"/>
              <a:t>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1600" dirty="0" smtClean="0"/>
              <a:t>Je vérifie que toutes mes </a:t>
            </a:r>
            <a:r>
              <a:rPr lang="fr-FR" sz="1600" b="1" dirty="0" smtClean="0"/>
              <a:t>feuilles sont bien collées </a:t>
            </a:r>
            <a:r>
              <a:rPr lang="fr-FR" sz="1600" dirty="0" smtClean="0"/>
              <a:t>dans les cahiers, si besoin je remets un point de colle.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1600" dirty="0" smtClean="0"/>
              <a:t>Je fais des </a:t>
            </a:r>
            <a:r>
              <a:rPr lang="fr-FR" sz="1600" b="1" dirty="0" smtClean="0"/>
              <a:t>ateliers autonomes</a:t>
            </a:r>
            <a:r>
              <a:rPr lang="fr-FR" sz="1600" dirty="0" smtClean="0"/>
              <a:t>: en priorité </a:t>
            </a:r>
            <a:r>
              <a:rPr lang="fr-FR" sz="1600" b="1" u="sng" dirty="0" smtClean="0"/>
              <a:t>l’atelier opération et conjugaison</a:t>
            </a:r>
            <a:r>
              <a:rPr lang="fr-FR" sz="1600" dirty="0" smtClean="0"/>
              <a:t> puis lorsque j’ai rendu un travail à la maîtresse, je peux faire un autre atelier de mon choix.</a:t>
            </a:r>
          </a:p>
          <a:p>
            <a:pPr algn="just"/>
            <a:endParaRPr lang="fr-FR" sz="17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Sandrine\AppData\Local\Microsoft\Windows\Temporary Internet Files\Content.IE5\ZB00Y2QC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936" y="6012160"/>
            <a:ext cx="1080120" cy="2378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Exemple : cahier du jour?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/>
              <a:t>Voici une exemple de présentation du cahier du jour:</a:t>
            </a:r>
            <a:endParaRPr lang="fr-FR" sz="17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1763688"/>
            <a:ext cx="55626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2276872" y="186763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Jeudi 7 avril 2011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76872" y="251570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Grammaire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40768" y="3163778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Souligne le verbe dans la phrase: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40768" y="381185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Le chat dort dans son panier.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420888" y="2195736"/>
            <a:ext cx="19442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20888" y="2843808"/>
            <a:ext cx="10081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412776" y="3491880"/>
            <a:ext cx="331236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204864" y="413995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340768" y="449999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Lola invite un ami à la maison.</a:t>
            </a:r>
          </a:p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               </a:t>
            </a:r>
            <a:r>
              <a:rPr lang="fr-FR" sz="2000" b="1" dirty="0" smtClean="0">
                <a:solidFill>
                  <a:srgbClr val="00B050"/>
                </a:solidFill>
              </a:rPr>
              <a:t>X</a:t>
            </a:r>
            <a:endParaRPr lang="fr-FR" sz="20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2924944" y="478802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 flipH="1" flipV="1">
            <a:off x="4504928" y="3928120"/>
            <a:ext cx="152400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340768" y="579613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Ex: n°3 p.101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1412776" y="6156176"/>
            <a:ext cx="1512168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772816" y="644420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   3  4  5</a:t>
            </a:r>
          </a:p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+ 6  2  1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1988840" y="709228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060848" y="712421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9  6  6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 rot="5400000" flipH="1" flipV="1">
            <a:off x="3136776" y="7232104"/>
            <a:ext cx="152400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916832" y="4788024"/>
            <a:ext cx="576064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bien tenir les cahiers de découverte du monde?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/>
              <a:t>Mes cahiers vont </a:t>
            </a:r>
            <a:r>
              <a:rPr lang="fr-FR" sz="1700" dirty="0"/>
              <a:t>me </a:t>
            </a:r>
            <a:r>
              <a:rPr lang="fr-FR" sz="1700" b="1" dirty="0"/>
              <a:t>servir à apprendre mes </a:t>
            </a:r>
            <a:r>
              <a:rPr lang="fr-FR" sz="1700" b="1" dirty="0" smtClean="0"/>
              <a:t>leçons. </a:t>
            </a:r>
            <a:endParaRPr lang="fr-FR" sz="1700" b="1" u="sng" dirty="0"/>
          </a:p>
          <a:p>
            <a:pPr algn="just"/>
            <a:endParaRPr lang="fr-FR" sz="1700" b="1" u="sng" dirty="0" smtClean="0"/>
          </a:p>
          <a:p>
            <a:pPr algn="just"/>
            <a:r>
              <a:rPr lang="fr-FR" sz="1700" b="1" u="sng" dirty="0" smtClean="0"/>
              <a:t>Voici </a:t>
            </a:r>
            <a:r>
              <a:rPr lang="fr-FR" sz="1700" b="1" u="sng" dirty="0"/>
              <a:t>quelques conseils </a:t>
            </a:r>
            <a:r>
              <a:rPr lang="fr-FR" sz="1700" b="1" u="sng" dirty="0" smtClean="0"/>
              <a:t>:</a:t>
            </a:r>
          </a:p>
          <a:p>
            <a:pPr algn="just"/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Mon écriture doit toujours être soignée.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b="1" dirty="0" smtClean="0"/>
              <a:t>le titre du chapitre en rouge à 3 carreaux </a:t>
            </a:r>
            <a:r>
              <a:rPr lang="fr-FR" sz="1700" dirty="0" smtClean="0"/>
              <a:t>de la marge que je </a:t>
            </a:r>
            <a:r>
              <a:rPr lang="fr-FR" sz="1700" b="1" dirty="0" smtClean="0"/>
              <a:t>souligne à la règle en rouge </a:t>
            </a:r>
            <a:r>
              <a:rPr lang="fr-FR" sz="1700" dirty="0" smtClean="0"/>
              <a:t>sur l’interligne juste en dessous.</a:t>
            </a:r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saute </a:t>
            </a:r>
            <a:r>
              <a:rPr lang="fr-FR" sz="1700" dirty="0" smtClean="0"/>
              <a:t>une ligne.</a:t>
            </a:r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b="1" dirty="0"/>
              <a:t>le </a:t>
            </a:r>
            <a:r>
              <a:rPr lang="fr-FR" sz="1700" b="1" dirty="0" smtClean="0"/>
              <a:t>sous-titre en vert à 3 carreaux de la marge </a:t>
            </a:r>
            <a:r>
              <a:rPr lang="fr-FR" sz="1700" dirty="0" smtClean="0"/>
              <a:t>que </a:t>
            </a:r>
            <a:r>
              <a:rPr lang="fr-FR" sz="1700" dirty="0"/>
              <a:t>je souligne </a:t>
            </a:r>
            <a:r>
              <a:rPr lang="fr-FR" sz="1700" b="1" u="sng" dirty="0"/>
              <a:t>à la règle en </a:t>
            </a:r>
            <a:r>
              <a:rPr lang="fr-FR" sz="1700" b="1" u="sng" dirty="0" smtClean="0"/>
              <a:t>vert </a:t>
            </a:r>
            <a:r>
              <a:rPr lang="fr-FR" sz="1700" dirty="0" smtClean="0"/>
              <a:t>sur </a:t>
            </a:r>
            <a:r>
              <a:rPr lang="fr-FR" sz="1700" dirty="0"/>
              <a:t>l’interligne juste en dessous.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Je saute </a:t>
            </a:r>
            <a:r>
              <a:rPr lang="fr-FR" sz="1700" dirty="0" smtClean="0"/>
              <a:t>1 ligne.</a:t>
            </a:r>
            <a:endParaRPr lang="fr-FR" sz="1700" dirty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/>
              <a:t>J’écris </a:t>
            </a:r>
            <a:r>
              <a:rPr lang="fr-FR" sz="1700" b="1" dirty="0" smtClean="0"/>
              <a:t>la leçon au stylo plume en sautant des lignes </a:t>
            </a:r>
            <a:r>
              <a:rPr lang="fr-FR" sz="1700" dirty="0" smtClean="0"/>
              <a:t>afin que la maitresse puisse corriger mes erreurs de copie s’il y a besoin.</a:t>
            </a:r>
            <a:endParaRPr lang="fr-FR" sz="1700" dirty="0"/>
          </a:p>
          <a:p>
            <a:pPr algn="just">
              <a:buFont typeface="Arial" pitchFamily="34" charset="0"/>
              <a:buChar char="•"/>
            </a:pPr>
            <a:endParaRPr lang="fr-FR" sz="1700" dirty="0"/>
          </a:p>
          <a:p>
            <a:pPr algn="just"/>
            <a:r>
              <a:rPr lang="fr-FR" sz="1700" dirty="0"/>
              <a:t>Mon cahier sera ramassé régulièrement et noté selon ces critères</a:t>
            </a:r>
            <a:r>
              <a:rPr lang="fr-FR" sz="1700" dirty="0" smtClean="0"/>
              <a:t>.</a:t>
            </a:r>
            <a:endParaRPr lang="fr-FR" sz="1700" i="1" dirty="0">
              <a:latin typeface="Cursive standard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Exemple: Les cahiers de découverte du monde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dirty="0" smtClean="0"/>
              <a:t>Voici une exemple de présentation du cahier d’histoire:</a:t>
            </a:r>
            <a:endParaRPr lang="fr-FR" sz="17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1763688"/>
            <a:ext cx="55626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2276872" y="186763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Cursive standard" pitchFamily="2" charset="0"/>
              </a:rPr>
              <a:t>La conquête romaine</a:t>
            </a:r>
            <a:endParaRPr lang="fr-FR" sz="2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12776" y="251570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  <a:latin typeface="Cursive standard" pitchFamily="2" charset="0"/>
              </a:rPr>
              <a:t>Rome et son empire</a:t>
            </a:r>
            <a:endParaRPr lang="fr-FR" sz="20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40768" y="316377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Selon la légende, </a:t>
            </a:r>
            <a:r>
              <a:rPr lang="fr-FR" sz="2000" b="1" dirty="0" err="1" smtClean="0">
                <a:solidFill>
                  <a:srgbClr val="002060"/>
                </a:solidFill>
                <a:latin typeface="Cursive standard" pitchFamily="2" charset="0"/>
              </a:rPr>
              <a:t>Rémus</a:t>
            </a:r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 et Romulus étaient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340768" y="381185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Cursive standard" pitchFamily="2" charset="0"/>
              </a:rPr>
              <a:t>deux frères jumeaux recueillis par une louve.</a:t>
            </a:r>
            <a:endParaRPr lang="fr-FR" sz="2000" b="1" dirty="0">
              <a:solidFill>
                <a:srgbClr val="002060"/>
              </a:solidFill>
              <a:latin typeface="Cursive standard" pitchFamily="2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420888" y="2195736"/>
            <a:ext cx="19442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484784" y="2843808"/>
            <a:ext cx="208823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08720" y="4355976"/>
            <a:ext cx="1418314" cy="7370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cap="all" dirty="0" smtClean="0">
                <a:latin typeface="Arial Rounded MT Bold" pitchFamily="34" charset="0"/>
              </a:rPr>
              <a:t>HISTOIRE</a:t>
            </a:r>
            <a:endParaRPr lang="fr-FR" cap="all" dirty="0">
              <a:latin typeface="Arial Rounded MT Bol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96752" y="4788024"/>
            <a:ext cx="4824536" cy="2160240"/>
          </a:xfrm>
          <a:prstGeom prst="rect">
            <a:avLst/>
          </a:prstGeom>
          <a:ln cmpd="sng">
            <a:solidFill>
              <a:schemeClr val="accent5">
                <a:lumMod val="75000"/>
              </a:schemeClr>
            </a:solidFill>
            <a:prstDash val="solid"/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endParaRPr lang="fr-FR" sz="1300" b="1" dirty="0" smtClean="0"/>
          </a:p>
          <a:p>
            <a:endParaRPr lang="fr-FR" sz="1300" b="1" dirty="0" smtClean="0"/>
          </a:p>
          <a:p>
            <a:endParaRPr lang="fr-FR" sz="1300" b="1" dirty="0" smtClean="0"/>
          </a:p>
          <a:p>
            <a:endParaRPr lang="fr-FR" sz="1300" b="1" dirty="0" smtClean="0"/>
          </a:p>
          <a:p>
            <a:r>
              <a:rPr lang="fr-FR" sz="1300" b="1" dirty="0" smtClean="0"/>
              <a:t>Complète ce légionnaire romain avec </a:t>
            </a:r>
          </a:p>
          <a:p>
            <a:r>
              <a:rPr lang="fr-FR" sz="1300" b="1" dirty="0" smtClean="0"/>
              <a:t>les mots suivants:</a:t>
            </a:r>
          </a:p>
          <a:p>
            <a:endParaRPr lang="fr-FR" sz="1300" b="1" dirty="0" smtClean="0"/>
          </a:p>
          <a:p>
            <a:r>
              <a:rPr lang="fr-FR" sz="1300" i="1" dirty="0" smtClean="0"/>
              <a:t>Casque, lance, épée, cuirasse, bouclier.</a:t>
            </a:r>
          </a:p>
          <a:p>
            <a:endParaRPr lang="fr-FR" sz="1300" i="1" dirty="0" smtClean="0"/>
          </a:p>
          <a:p>
            <a:endParaRPr lang="fr-FR" sz="1300" i="1" dirty="0" smtClean="0"/>
          </a:p>
          <a:p>
            <a:endParaRPr lang="fr-FR" sz="1300" i="1" dirty="0" smtClean="0"/>
          </a:p>
          <a:p>
            <a:endParaRPr lang="fr-FR" sz="1300" i="1" dirty="0" smtClean="0"/>
          </a:p>
          <a:p>
            <a:endParaRPr lang="fr-FR" sz="1300" i="1" dirty="0" smtClean="0"/>
          </a:p>
          <a:p>
            <a:endParaRPr lang="fr-FR" sz="1300" i="1" dirty="0" smtClean="0"/>
          </a:p>
        </p:txBody>
      </p:sp>
      <p:sp>
        <p:nvSpPr>
          <p:cNvPr id="33" name="Rectangle à coins arrondis 32"/>
          <p:cNvSpPr/>
          <p:nvPr/>
        </p:nvSpPr>
        <p:spPr>
          <a:xfrm>
            <a:off x="1340768" y="5220072"/>
            <a:ext cx="1656184" cy="35062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Document 1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3096" y="5076056"/>
            <a:ext cx="1584174" cy="16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Grille d’évaluation - Tenue des cahiers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700" dirty="0" smtClean="0"/>
          </a:p>
          <a:p>
            <a:pPr algn="just"/>
            <a:r>
              <a:rPr lang="fr-FR" sz="1700" dirty="0" smtClean="0"/>
              <a:t>Voici la grille d’évaluation pour les cahiers:</a:t>
            </a:r>
            <a:endParaRPr lang="fr-FR" sz="17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324125" y="1907704"/>
          <a:ext cx="6129211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5043"/>
                <a:gridCol w="2850071"/>
                <a:gridCol w="501967"/>
                <a:gridCol w="53213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TENUE DU CAHIER</a:t>
                      </a:r>
                      <a:endParaRPr lang="fr-FR" sz="15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Être capable</a:t>
                      </a:r>
                      <a:r>
                        <a:rPr lang="fr-FR" sz="1500" b="1" baseline="0" dirty="0" smtClean="0"/>
                        <a:t> …</a:t>
                      </a:r>
                      <a:endParaRPr lang="fr-FR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Exigences:</a:t>
                      </a:r>
                      <a:endParaRPr lang="fr-FR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Oui</a:t>
                      </a:r>
                      <a:endParaRPr lang="fr-FR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/>
                        <a:t>Non</a:t>
                      </a:r>
                      <a:endParaRPr lang="fr-FR" sz="15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D’avoir un cahier …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en bon état.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sz="1500" dirty="0" smtClean="0"/>
                        <a:t>De coller les feuilles …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au bon endroit.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correctement ( pas de travers).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De découper les feuilles …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500" dirty="0" smtClean="0"/>
                        <a:t>correctement (pas de travers).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r>
                        <a:rPr lang="fr-FR" sz="1500" dirty="0" smtClean="0"/>
                        <a:t>D’écrire …</a:t>
                      </a:r>
                      <a:endParaRPr lang="fr-FR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lisiblement (cursif</a:t>
                      </a:r>
                      <a:r>
                        <a:rPr lang="fr-FR" sz="1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et interligne).</a:t>
                      </a:r>
                      <a:endParaRPr lang="fr-FR" sz="1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copier sans faute.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date et le titre.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 majuscules et les points.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souligner à la règle.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sans tâche ni rature.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correction au vert.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respectant les codes couleurs 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http://1.bp.blogspot.com/_YKd8jtNeB70/S1_gGE4vpwI/AAAAAAAAPeY/7fW7tpYj_oY/s400/Danger+Ecole1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80" y="6572264"/>
            <a:ext cx="1723632" cy="1868570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500042" y="850109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www.dangerecole.blogspot.com</a:t>
            </a: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apprendre une poésie?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Tout d’abord, il est nécessaire de :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La lire plusieurs fois à HAUTE voix.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COMPRENDRE ce que l’on lit : on peut associer une idée ou un graphisme à chaque vers.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Mettre le ton pour s’en souvenir.</a:t>
            </a:r>
          </a:p>
          <a:p>
            <a:pPr algn="just"/>
            <a:r>
              <a:rPr lang="fr-FR" sz="1700" dirty="0" smtClean="0"/>
              <a:t> </a:t>
            </a:r>
          </a:p>
          <a:p>
            <a:pPr algn="just"/>
            <a:r>
              <a:rPr lang="fr-FR" sz="1700" b="1" u="sng" dirty="0" smtClean="0"/>
              <a:t>Ensuite, on peut :</a:t>
            </a:r>
          </a:p>
          <a:p>
            <a:pPr algn="just"/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Commencer par repérer les rimes et en effacer pour essayer de les retrouver de mémoire.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L’apprendre vers par vers en cachant.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on a fini une strophe, se la réciter entièrement.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La recopier plusieurs fois.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Demander de l’aide à quelqu’un.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Faire un « concours » avec quelqu’un : apprendre la poésie vers par vers et se la réciter chacun son tour pour voir qui retient le plus vite.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Chanter la poésie sur un air de musique que l’on aime.</a:t>
            </a:r>
          </a:p>
          <a:p>
            <a:pPr algn="just"/>
            <a:endParaRPr lang="fr-FR" sz="17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4.bp.blogspot.com/_QX2L05y6Gno/TNFw2tZhyKI/AAAAAAAAATc/lYr1miSpq3U/s320/po%C3%A9m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824" y="5652120"/>
            <a:ext cx="27432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avoir le maximum de points en poésie?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Copie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Il ne doit pas y avoir de ratures, ni d’erreurs d’orthographe.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Observe bien les majuscules. Certains poètes mettent des majuscules au début de chaque vers, d’autres non.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N’oublie pas le nom de l’auteur à la fin.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Présentation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dois respecter la présentation. Les poésies ont souvent des strophes, pense à sauter une ligne pour bien les séparer.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Illustration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dois illustrer ta poésie avec soin. Ton illustration doit montrer que tu as compris la poésie.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Les illustrations se font toujours avec des crayons de couleur.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Texte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dois bien connaître ton texte. Tu ne dois pas hésiter.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Ton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Quand tu récites, tu dois penser à ce que tu dis, comme quand tu racontes une histoire à un camarade.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Observe bien la ponctuation (les points d’interrogation, d’exclamation).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peux chercher les groupes de souffle.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Volume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dois réciter assez fort pour que tout le monde entende.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Vitesse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Tu ne dois pas réciter trop vite. Imagine que tu racontes une histoire.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Regard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Quand tu récites, tu dois regarder l’ensemble de tes camarades.</a:t>
            </a:r>
          </a:p>
          <a:p>
            <a:r>
              <a:rPr lang="fr-FR" sz="1400" dirty="0" smtClean="0"/>
              <a:t> </a:t>
            </a:r>
          </a:p>
          <a:p>
            <a:r>
              <a:rPr lang="fr-FR" sz="1400" b="1" u="sng" dirty="0" smtClean="0"/>
              <a:t>Compréhension</a:t>
            </a:r>
            <a:endParaRPr lang="fr-FR" sz="1400" dirty="0" smtClean="0"/>
          </a:p>
          <a:p>
            <a:pPr lvl="0">
              <a:buFont typeface="Arial" pitchFamily="34" charset="0"/>
              <a:buChar char="•"/>
            </a:pPr>
            <a:r>
              <a:rPr lang="fr-FR" sz="1400" dirty="0" smtClean="0"/>
              <a:t>Pour bien réciter, tu dois avoir bien compris la poésie.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8760" y="251520"/>
            <a:ext cx="5400600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5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Comment travailler à la maison?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8640" y="1187624"/>
            <a:ext cx="6480720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700" b="1" u="sng" dirty="0" smtClean="0"/>
              <a:t>Je me mets facilement au travail</a:t>
            </a:r>
          </a:p>
          <a:p>
            <a:pPr algn="just"/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Pour me mettre facilement au travail, je travaille à la maison </a:t>
            </a:r>
            <a:r>
              <a:rPr lang="fr-FR" sz="1700" b="1" dirty="0" smtClean="0"/>
              <a:t>toujours aux mêmes heures</a:t>
            </a:r>
            <a:r>
              <a:rPr lang="fr-FR" sz="1700" dirty="0" smtClean="0"/>
              <a:t>, directement après le goûter. Avec cette habitude, la mise en route est moins pénible.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c’est trop difficile de commencer, je m’accorde dans ma tête </a:t>
            </a:r>
            <a:r>
              <a:rPr lang="fr-FR" sz="1700" b="1" dirty="0" smtClean="0"/>
              <a:t>une récompense</a:t>
            </a:r>
            <a:r>
              <a:rPr lang="fr-FR" sz="1700" dirty="0" smtClean="0"/>
              <a:t> </a:t>
            </a:r>
            <a:r>
              <a:rPr lang="fr-FR" sz="1700" b="1" dirty="0" smtClean="0"/>
              <a:t>pour la fin</a:t>
            </a:r>
            <a:r>
              <a:rPr lang="fr-FR" sz="1700" dirty="0" smtClean="0"/>
              <a:t> du travail.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Quand je me mets au travail, j’ai un </a:t>
            </a:r>
            <a:r>
              <a:rPr lang="fr-FR" sz="1700" b="1" dirty="0" smtClean="0"/>
              <a:t>objectif</a:t>
            </a:r>
            <a:r>
              <a:rPr lang="fr-FR" sz="1700" dirty="0" smtClean="0"/>
              <a:t> dans la tête : terminer ce que j’ai noté dans mon cahier de textes.</a:t>
            </a:r>
          </a:p>
          <a:p>
            <a:pPr algn="just"/>
            <a:r>
              <a:rPr lang="fr-FR" sz="1700" dirty="0" smtClean="0"/>
              <a:t> 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Je travaille efficacement</a:t>
            </a:r>
          </a:p>
          <a:p>
            <a:pPr algn="just"/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Je me fixe toujours </a:t>
            </a:r>
            <a:r>
              <a:rPr lang="fr-FR" sz="1700" b="1" dirty="0" smtClean="0"/>
              <a:t>une limite de temps</a:t>
            </a:r>
            <a:r>
              <a:rPr lang="fr-FR" sz="1700" dirty="0" smtClean="0"/>
              <a:t>, cela m’évite de traîner.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b="1" dirty="0" smtClean="0"/>
              <a:t>J’utilise mes livres</a:t>
            </a:r>
            <a:r>
              <a:rPr lang="fr-FR" sz="1700" dirty="0" smtClean="0"/>
              <a:t> ou cahiers de classe, ils sont là pour m’aider.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Pour être efficace, je ne fais qu’une chose à la fois (je n’ai rien d’autre dans les mains, je ne regarde pas la télé,…)</a:t>
            </a:r>
          </a:p>
          <a:p>
            <a:pPr algn="just"/>
            <a:r>
              <a:rPr lang="fr-FR" sz="1700" dirty="0" smtClean="0"/>
              <a:t> </a:t>
            </a:r>
          </a:p>
          <a:p>
            <a:pPr algn="just"/>
            <a:endParaRPr lang="fr-FR" sz="1700" dirty="0" smtClean="0"/>
          </a:p>
          <a:p>
            <a:pPr algn="just"/>
            <a:r>
              <a:rPr lang="fr-FR" sz="1700" b="1" u="sng" dirty="0" smtClean="0"/>
              <a:t>J’évite la fatigue inutile</a:t>
            </a:r>
          </a:p>
          <a:p>
            <a:pPr algn="just"/>
            <a:endParaRPr lang="fr-FR" sz="1700" dirty="0" smtClean="0"/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Pour éviter la fatigue et la monotonie, je ne travaille pas trop longtemps. </a:t>
            </a:r>
            <a:r>
              <a:rPr lang="fr-FR" sz="1700" b="1" dirty="0" smtClean="0"/>
              <a:t>J’alterne travail et loisirs</a:t>
            </a:r>
            <a:r>
              <a:rPr lang="fr-FR" sz="1700" dirty="0" smtClean="0"/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b="1" dirty="0" smtClean="0"/>
              <a:t>J’alterne</a:t>
            </a:r>
            <a:r>
              <a:rPr lang="fr-FR" sz="1700" dirty="0" smtClean="0"/>
              <a:t> travail difficile et travail facile.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dirty="0" smtClean="0"/>
              <a:t>Si je suis vraiment fatigué, je peux faire des </a:t>
            </a:r>
            <a:r>
              <a:rPr lang="fr-FR" sz="1700" b="1" dirty="0" smtClean="0"/>
              <a:t>pauses</a:t>
            </a:r>
            <a:r>
              <a:rPr lang="fr-FR" sz="1700" dirty="0" smtClean="0"/>
              <a:t> : 10 minutes toutes les 30 minutes de travail.</a:t>
            </a:r>
          </a:p>
          <a:p>
            <a:pPr lvl="0" algn="just">
              <a:buFont typeface="Arial" pitchFamily="34" charset="0"/>
              <a:buChar char="•"/>
            </a:pPr>
            <a:r>
              <a:rPr lang="fr-FR" sz="1700" b="1" dirty="0" smtClean="0"/>
              <a:t>Je ne perds pas mon temps devant la télévision</a:t>
            </a:r>
            <a:r>
              <a:rPr lang="fr-FR" sz="1700" dirty="0" smtClean="0"/>
              <a:t>.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16632" y="251520"/>
            <a:ext cx="1008112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 …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260648" y="8964488"/>
            <a:ext cx="645333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2727</Words>
  <Application>Microsoft Office PowerPoint</Application>
  <PresentationFormat>Affichage à l'écran (4:3)</PresentationFormat>
  <Paragraphs>471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244</cp:revision>
  <dcterms:created xsi:type="dcterms:W3CDTF">2011-04-07T16:26:03Z</dcterms:created>
  <dcterms:modified xsi:type="dcterms:W3CDTF">2011-07-06T16:59:22Z</dcterms:modified>
</cp:coreProperties>
</file>