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FF9B"/>
    <a:srgbClr val="FFFFCC"/>
    <a:srgbClr val="FF6699"/>
    <a:srgbClr val="CCECFF"/>
    <a:srgbClr val="66CCFF"/>
    <a:srgbClr val="FFCCCC"/>
    <a:srgbClr val="CCFF99"/>
    <a:srgbClr val="FF7D7D"/>
    <a:srgbClr val="99FF33"/>
    <a:srgbClr val="BCE292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539C-2A93-4780-A1FD-D47DADB3F900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6978-9677-43CA-8CDC-E48418C987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7504" y="116632"/>
            <a:ext cx="4392488" cy="6624736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</a:rPr>
              <a:t>Tu pars avec un permis de 10 points.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</a:rPr>
              <a:t>A chaque fois que tu feras l’une des actions citées ci-dessous, tu perdras un point (une croix dans le tableau):</a:t>
            </a:r>
          </a:p>
          <a:p>
            <a:pPr algn="just"/>
            <a:endParaRPr lang="fr-FR" sz="12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Mal rangé dans le rang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Bavardages (en classe ou dans le rang)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Interventions orales non sollicitées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Balancement sur la chaise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Table / chaise / case mal rangée (2</a:t>
            </a:r>
            <a:r>
              <a:rPr lang="fr-FR" sz="1200" baseline="30000" dirty="0" smtClean="0">
                <a:solidFill>
                  <a:srgbClr val="FF6699"/>
                </a:solidFill>
                <a:latin typeface="Delius Swash Caps" pitchFamily="2" charset="0"/>
              </a:rPr>
              <a:t>e</a:t>
            </a: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 rappel)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Chewing-gum ou autre bonbon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Insulte, bagarre, chahut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6699"/>
                </a:solidFill>
                <a:latin typeface="Delius Swash Caps" pitchFamily="2" charset="0"/>
              </a:rPr>
              <a:t>Insolence</a:t>
            </a:r>
          </a:p>
          <a:p>
            <a:pPr algn="just"/>
            <a:endParaRPr lang="fr-FR" sz="12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</a:rPr>
              <a:t>Au bout de 2 semaines, je ferai le point:</a:t>
            </a:r>
          </a:p>
          <a:p>
            <a:pPr indent="1793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10 points </a:t>
            </a:r>
            <a:r>
              <a:rPr lang="fr-FR" sz="1200" b="1" dirty="0" smtClean="0">
                <a:solidFill>
                  <a:srgbClr val="00B050"/>
                </a:solidFill>
                <a:latin typeface="Delius Swash Caps" pitchFamily="2" charset="0"/>
              </a:rPr>
              <a:t>= 1</a:t>
            </a: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Delius Swash Caps" pitchFamily="2" charset="0"/>
              </a:rPr>
              <a:t>mérite</a:t>
            </a: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.</a:t>
            </a:r>
          </a:p>
          <a:p>
            <a:pPr indent="1793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92D050"/>
                </a:solidFill>
                <a:latin typeface="Delius Swash Caps" pitchFamily="2" charset="0"/>
              </a:rPr>
              <a:t>8 ou 9 points </a:t>
            </a:r>
            <a:r>
              <a:rPr lang="fr-FR" sz="1200" b="1" dirty="0" smtClean="0">
                <a:solidFill>
                  <a:srgbClr val="92D050"/>
                </a:solidFill>
                <a:latin typeface="Delius Swash Caps" pitchFamily="2" charset="0"/>
              </a:rPr>
              <a:t>= 1</a:t>
            </a:r>
            <a:r>
              <a:rPr lang="fr-FR" sz="1200" dirty="0" smtClean="0">
                <a:solidFill>
                  <a:srgbClr val="92D050"/>
                </a:solidFill>
                <a:latin typeface="Delius Swash Caps" pitchFamily="2" charset="0"/>
              </a:rPr>
              <a:t> </a:t>
            </a:r>
            <a:r>
              <a:rPr lang="fr-FR" sz="1200" b="1" dirty="0" smtClean="0">
                <a:solidFill>
                  <a:srgbClr val="92D050"/>
                </a:solidFill>
                <a:latin typeface="Delius Swash Caps" pitchFamily="2" charset="0"/>
              </a:rPr>
              <a:t>joker</a:t>
            </a:r>
            <a:r>
              <a:rPr lang="fr-FR" sz="1200" dirty="0" smtClean="0">
                <a:solidFill>
                  <a:srgbClr val="92D050"/>
                </a:solidFill>
                <a:latin typeface="Delius Swash Caps" pitchFamily="2" charset="0"/>
              </a:rPr>
              <a:t>.</a:t>
            </a:r>
          </a:p>
          <a:p>
            <a:pPr indent="1793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Entre 0 et 2 points </a:t>
            </a:r>
            <a:r>
              <a:rPr lang="fr-FR" sz="1200" b="1" dirty="0" smtClean="0">
                <a:solidFill>
                  <a:srgbClr val="FF0000"/>
                </a:solidFill>
                <a:latin typeface="Delius Swash Caps" pitchFamily="2" charset="0"/>
              </a:rPr>
              <a:t>= 1 rappel à l’ordre.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</a:rPr>
              <a:t>Ensuite on repart avec 10 points.</a:t>
            </a:r>
          </a:p>
          <a:p>
            <a:pPr algn="just"/>
            <a:endParaRPr lang="fr-FR" sz="12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Delius Swash Caps" pitchFamily="2" charset="0"/>
              </a:rPr>
              <a:t>Comment récupérer des points?</a:t>
            </a: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indent="268288" algn="just">
              <a:buFont typeface="Arial" pitchFamily="34" charset="0"/>
              <a:buChar char="•"/>
            </a:pPr>
            <a:r>
              <a:rPr lang="fr-FR" sz="1200" b="1" dirty="0" smtClean="0">
                <a:solidFill>
                  <a:srgbClr val="FFC000"/>
                </a:solidFill>
                <a:latin typeface="Delius Swash Caps" pitchFamily="2" charset="0"/>
              </a:rPr>
              <a:t>L’élève mystère </a:t>
            </a: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</a:rPr>
              <a:t>: de temps en temps un défi sera lancé dans la classe.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</a:rPr>
              <a:t>Les responsabilités bien faites.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644008" y="116632"/>
            <a:ext cx="4392488" cy="6624736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fr-FR" sz="1200" b="1" u="sng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r>
              <a:rPr lang="fr-FR" sz="1200" b="1" u="sng" dirty="0" smtClean="0">
                <a:solidFill>
                  <a:srgbClr val="00B050"/>
                </a:solidFill>
                <a:latin typeface="Delius Swash Caps" pitchFamily="2" charset="0"/>
              </a:rPr>
              <a:t>Points verts</a:t>
            </a:r>
            <a:endParaRPr lang="fr-FR" sz="1200" dirty="0" smtClean="0">
              <a:solidFill>
                <a:srgbClr val="00B050"/>
              </a:solidFill>
              <a:latin typeface="Delius Swash Caps" pitchFamily="2" charset="0"/>
            </a:endParaRP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A en récitation de poésie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A en copie de poésie / leçon (+ tampon)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10/10 en dictée (mots/autodictée)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A en dictée préparée (écrire sans erreur)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A ou B au bilan du </a:t>
            </a:r>
            <a:r>
              <a:rPr lang="fr-FR" sz="1200" dirty="0" smtClean="0">
                <a:solidFill>
                  <a:srgbClr val="00B050"/>
                </a:solidFill>
                <a:latin typeface="Delius" pitchFamily="2" charset="0"/>
              </a:rPr>
              <a:t>PDT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Fiche de </a:t>
            </a:r>
            <a:r>
              <a:rPr lang="fr-FR" sz="1200" dirty="0" smtClean="0">
                <a:solidFill>
                  <a:srgbClr val="00B050"/>
                </a:solidFill>
                <a:latin typeface="Delius" pitchFamily="2" charset="0"/>
              </a:rPr>
              <a:t>PDT</a:t>
            </a: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 sans erreur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4 ateliers validés dans une feuille de route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Promotions (ateliers)</a:t>
            </a:r>
          </a:p>
          <a:p>
            <a:pPr lvl="0"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Aucune erreur dans une évaluation (Excellent)</a:t>
            </a:r>
          </a:p>
          <a:p>
            <a:pPr lvl="0" indent="268288" algn="just"/>
            <a:endParaRPr lang="fr-FR" sz="1200" dirty="0" smtClean="0">
              <a:solidFill>
                <a:srgbClr val="00B050"/>
              </a:solidFill>
              <a:latin typeface="Delius Swash Caps" pitchFamily="2" charset="0"/>
            </a:endParaRPr>
          </a:p>
          <a:p>
            <a:pPr lvl="0" indent="268288" algn="just"/>
            <a:r>
              <a:rPr lang="fr-FR" sz="1200" dirty="0" smtClean="0">
                <a:solidFill>
                  <a:srgbClr val="00B050"/>
                </a:solidFill>
                <a:latin typeface="Delius Swash Caps" pitchFamily="2" charset="0"/>
              </a:rPr>
              <a:t> </a:t>
            </a:r>
          </a:p>
          <a:p>
            <a:pPr lvl="0" indent="268288" algn="just"/>
            <a:endParaRPr lang="fr-FR" sz="1200" dirty="0" smtClean="0">
              <a:solidFill>
                <a:srgbClr val="00B050"/>
              </a:solidFill>
              <a:latin typeface="Delius Swash Caps" pitchFamily="2" charset="0"/>
            </a:endParaRPr>
          </a:p>
          <a:p>
            <a:pPr lvl="0" indent="268288" algn="just"/>
            <a:endParaRPr lang="fr-FR" sz="1200" b="1" u="sng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lvl="0" algn="just"/>
            <a:r>
              <a:rPr lang="fr-FR" sz="1200" b="1" u="sng" dirty="0" smtClean="0">
                <a:solidFill>
                  <a:srgbClr val="FF0000"/>
                </a:solidFill>
                <a:latin typeface="Delius Swash Caps" pitchFamily="2" charset="0"/>
              </a:rPr>
              <a:t>Points rouges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Travail non rendu/posté dans les temps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Documents non signés (2</a:t>
            </a:r>
            <a:r>
              <a:rPr lang="fr-FR" sz="1200" baseline="30000" dirty="0" smtClean="0">
                <a:solidFill>
                  <a:srgbClr val="FF0000"/>
                </a:solidFill>
                <a:latin typeface="Delius Swash Caps" pitchFamily="2" charset="0"/>
              </a:rPr>
              <a:t>e</a:t>
            </a: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 rappel)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Leçons non apprises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D au bilan du </a:t>
            </a:r>
            <a:r>
              <a:rPr lang="fr-FR" sz="1200" dirty="0" smtClean="0">
                <a:solidFill>
                  <a:srgbClr val="FF0000"/>
                </a:solidFill>
                <a:latin typeface="Delius" pitchFamily="2" charset="0"/>
              </a:rPr>
              <a:t>PDT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Manque de matériel ou détérioration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Absence de tenue de sport (2</a:t>
            </a:r>
            <a:r>
              <a:rPr lang="fr-FR" sz="1200" baseline="30000" dirty="0" smtClean="0">
                <a:solidFill>
                  <a:srgbClr val="FF0000"/>
                </a:solidFill>
                <a:latin typeface="Delius Swash Caps" pitchFamily="2" charset="0"/>
              </a:rPr>
              <a:t>e</a:t>
            </a: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 rappel)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Feuilles sans nom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D aux tests de </a:t>
            </a: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tables</a:t>
            </a:r>
          </a:p>
          <a:p>
            <a:pPr indent="268288" algn="just"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Moins de 8/10 en </a:t>
            </a:r>
            <a:r>
              <a:rPr lang="fr-FR" sz="1200" dirty="0" smtClean="0">
                <a:solidFill>
                  <a:srgbClr val="FF0000"/>
                </a:solidFill>
                <a:latin typeface="Delius Swash Caps" pitchFamily="2" charset="0"/>
              </a:rPr>
              <a:t>dictée (mots/autodictée)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572000" y="181089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spc="300" dirty="0" smtClean="0">
                <a:latin typeface="KG A Little Swag" pitchFamily="2" charset="0"/>
              </a:rPr>
              <a:t>Travail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181089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spc="300" dirty="0" smtClean="0">
                <a:latin typeface="KG A Little Swag" pitchFamily="2" charset="0"/>
              </a:rPr>
              <a:t>Comportement</a:t>
            </a:r>
          </a:p>
        </p:txBody>
      </p:sp>
      <p:pic>
        <p:nvPicPr>
          <p:cNvPr id="15" name="Picture 4" descr="http://3.bp.blogspot.com/-3SHPyGtw7-8/TaygYXL_wLI/AAAAAAAAACA/LlaMviuEf6k/s1600/smiley-fahl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556792"/>
            <a:ext cx="576064" cy="576064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7684" y="4005064"/>
            <a:ext cx="576604" cy="58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347864" y="6453336"/>
            <a:ext cx="253947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Century Gothic" pitchFamily="34" charset="0"/>
              </a:rPr>
              <a:t>5 mérites = 1 cadeau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644008" y="1095127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Delius Swash Caps" pitchFamily="2" charset="0"/>
              </a:rPr>
              <a:t>1 point rouge annule 1 point vert</a:t>
            </a:r>
          </a:p>
          <a:p>
            <a:pPr algn="ctr"/>
            <a:r>
              <a:rPr lang="fr-FR" sz="1200" dirty="0" smtClean="0">
                <a:latin typeface="Delius Swash Caps" pitchFamily="2" charset="0"/>
              </a:rPr>
              <a:t>(Quand un palier 5 est atteint, on ne peut plus annuler !)</a:t>
            </a:r>
            <a:endParaRPr lang="fr-FR" sz="1200" dirty="0">
              <a:latin typeface="Delius Swash Caps" pitchFamily="2" charset="0"/>
            </a:endParaRPr>
          </a:p>
        </p:txBody>
      </p:sp>
      <p:pic>
        <p:nvPicPr>
          <p:cNvPr id="3074" name="Picture 2" descr="http://www.saintjeanleblanc.com/upload/UserFiles/Image/permis_conduire_poin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537011"/>
            <a:ext cx="792088" cy="1188133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3923928" y="0"/>
            <a:ext cx="1548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  <a:endParaRPr lang="fr-FR" sz="10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836732"/>
          <a:ext cx="8513289" cy="5904635"/>
        </p:xfrm>
        <a:graphic>
          <a:graphicData uri="http://schemas.openxmlformats.org/drawingml/2006/table">
            <a:tbl>
              <a:tblPr/>
              <a:tblGrid>
                <a:gridCol w="1382399"/>
                <a:gridCol w="541622"/>
                <a:gridCol w="541622"/>
                <a:gridCol w="541622"/>
                <a:gridCol w="541622"/>
                <a:gridCol w="541622"/>
                <a:gridCol w="541622"/>
                <a:gridCol w="541622"/>
                <a:gridCol w="541622"/>
                <a:gridCol w="541622"/>
                <a:gridCol w="541622"/>
                <a:gridCol w="631426"/>
                <a:gridCol w="541622"/>
                <a:gridCol w="541622"/>
              </a:tblGrid>
              <a:tr h="356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Delius" pitchFamily="2" charset="0"/>
                          <a:ea typeface="Calibri"/>
                          <a:cs typeface="Calibri"/>
                        </a:rPr>
                        <a:t>PRÉNOMS</a:t>
                      </a:r>
                      <a:endParaRPr lang="fr-FR" sz="1000" dirty="0">
                        <a:latin typeface="Deliu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0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1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2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3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4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5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6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7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8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9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10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?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Calibri"/>
                        </a:rPr>
                        <a:t>?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Delius Swash Caps" pitchFamily="2" charset="0"/>
                          <a:ea typeface="Calibri"/>
                          <a:cs typeface="Times New Roman"/>
                        </a:rPr>
                        <a:t>Rappel à l’ordre !</a:t>
                      </a: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Times New Roman"/>
                        </a:rPr>
                        <a:t>Joker !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Delius Swash Caps" pitchFamily="2" charset="0"/>
                          <a:ea typeface="Calibri"/>
                          <a:cs typeface="Times New Roman"/>
                        </a:rPr>
                        <a:t>Mérite !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-171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spc="300" dirty="0" smtClean="0">
                <a:latin typeface="KG A Little Swag" pitchFamily="2" charset="0"/>
              </a:rPr>
              <a:t>Suivi du comportement</a:t>
            </a:r>
            <a:endParaRPr lang="fr-FR" sz="6000" spc="300" dirty="0">
              <a:latin typeface="KG A Little Swa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-171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spc="300" dirty="0" smtClean="0">
                <a:latin typeface="KG A Little Swag" pitchFamily="2" charset="0"/>
              </a:rPr>
              <a:t>Suivi du travail</a:t>
            </a:r>
            <a:endParaRPr lang="fr-FR" sz="6000" spc="300" dirty="0">
              <a:latin typeface="KG A Little Swag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9" y="836735"/>
          <a:ext cx="8928986" cy="5699132"/>
        </p:xfrm>
        <a:graphic>
          <a:graphicData uri="http://schemas.openxmlformats.org/drawingml/2006/table">
            <a:tbl>
              <a:tblPr/>
              <a:tblGrid>
                <a:gridCol w="1058792"/>
                <a:gridCol w="334727"/>
                <a:gridCol w="334727"/>
                <a:gridCol w="334727"/>
                <a:gridCol w="334727"/>
                <a:gridCol w="586066"/>
                <a:gridCol w="334727"/>
                <a:gridCol w="334727"/>
                <a:gridCol w="334727"/>
                <a:gridCol w="334727"/>
                <a:gridCol w="673564"/>
                <a:gridCol w="334727"/>
                <a:gridCol w="334727"/>
                <a:gridCol w="334727"/>
                <a:gridCol w="334727"/>
                <a:gridCol w="586066"/>
                <a:gridCol w="334727"/>
                <a:gridCol w="334727"/>
                <a:gridCol w="334727"/>
                <a:gridCol w="334727"/>
                <a:gridCol w="668866"/>
              </a:tblGrid>
              <a:tr h="356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Delius" pitchFamily="2" charset="0"/>
                          <a:ea typeface="Calibri"/>
                          <a:cs typeface="Calibri"/>
                        </a:rPr>
                        <a:t>PRÉNOMS</a:t>
                      </a:r>
                      <a:endParaRPr lang="fr-FR" sz="1000" dirty="0">
                        <a:latin typeface="Delius" pitchFamily="2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1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2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3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4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Joker !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6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7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8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9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Mérite !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1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2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3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4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Delius Swash Caps" pitchFamily="2" charset="0"/>
                          <a:ea typeface="Calibri"/>
                          <a:cs typeface="Times New Roman"/>
                        </a:rPr>
                        <a:t>Punition</a:t>
                      </a: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6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7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8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Delius Swash Caps" pitchFamily="2" charset="0"/>
                          <a:ea typeface="Calibri"/>
                          <a:cs typeface="Calibri"/>
                        </a:rPr>
                        <a:t>9</a:t>
                      </a:r>
                      <a:endParaRPr lang="fr-FR" sz="1000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Delius Swash Caps" pitchFamily="2" charset="0"/>
                          <a:ea typeface="Calibri"/>
                          <a:cs typeface="Times New Roman"/>
                        </a:rPr>
                        <a:t>Rappel à l’ordre !</a:t>
                      </a:r>
                      <a:endParaRPr lang="fr-FR" sz="1000" b="1" dirty="0">
                        <a:latin typeface="Delius Swash Caps" pitchFamily="2" charset="0"/>
                        <a:ea typeface="Calibri"/>
                        <a:cs typeface="Times New Roman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 Swash Caps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500"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kern="1200" dirty="0" smtClean="0">
                        <a:solidFill>
                          <a:srgbClr val="000000"/>
                        </a:solidFill>
                        <a:latin typeface="Delius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43457" marR="43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343</Words>
  <Application>Microsoft Office PowerPoint</Application>
  <PresentationFormat>Affichage à l'écran (4:3)</PresentationFormat>
  <Paragraphs>104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143</cp:revision>
  <dcterms:created xsi:type="dcterms:W3CDTF">2011-09-03T08:03:43Z</dcterms:created>
  <dcterms:modified xsi:type="dcterms:W3CDTF">2015-10-18T07:51:30Z</dcterms:modified>
</cp:coreProperties>
</file>